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57" r:id="rId3"/>
    <p:sldId id="258" r:id="rId4"/>
    <p:sldId id="259" r:id="rId5"/>
    <p:sldId id="263" r:id="rId6"/>
    <p:sldId id="269" r:id="rId7"/>
    <p:sldId id="262" r:id="rId8"/>
    <p:sldId id="261" r:id="rId9"/>
    <p:sldId id="260" r:id="rId10"/>
    <p:sldId id="267" r:id="rId11"/>
    <p:sldId id="272" r:id="rId12"/>
    <p:sldId id="266" r:id="rId13"/>
    <p:sldId id="277" r:id="rId14"/>
    <p:sldId id="276" r:id="rId15"/>
    <p:sldId id="275" r:id="rId16"/>
    <p:sldId id="273" r:id="rId17"/>
    <p:sldId id="274" r:id="rId18"/>
    <p:sldId id="265" r:id="rId19"/>
    <p:sldId id="278" r:id="rId20"/>
    <p:sldId id="271" r:id="rId21"/>
    <p:sldId id="282" r:id="rId22"/>
    <p:sldId id="281" r:id="rId23"/>
    <p:sldId id="280" r:id="rId24"/>
    <p:sldId id="279" r:id="rId25"/>
    <p:sldId id="285" r:id="rId26"/>
    <p:sldId id="284" r:id="rId27"/>
    <p:sldId id="283" r:id="rId28"/>
    <p:sldId id="295" r:id="rId29"/>
    <p:sldId id="290" r:id="rId30"/>
    <p:sldId id="291" r:id="rId31"/>
    <p:sldId id="294" r:id="rId32"/>
    <p:sldId id="289" r:id="rId33"/>
    <p:sldId id="292" r:id="rId34"/>
    <p:sldId id="288" r:id="rId35"/>
    <p:sldId id="293" r:id="rId36"/>
    <p:sldId id="287" r:id="rId37"/>
    <p:sldId id="297" r:id="rId38"/>
    <p:sldId id="296" r:id="rId39"/>
    <p:sldId id="298" r:id="rId40"/>
    <p:sldId id="305" r:id="rId41"/>
    <p:sldId id="286" r:id="rId42"/>
    <p:sldId id="304" r:id="rId43"/>
    <p:sldId id="303" r:id="rId44"/>
    <p:sldId id="302" r:id="rId45"/>
    <p:sldId id="309" r:id="rId46"/>
    <p:sldId id="301" r:id="rId47"/>
    <p:sldId id="300" r:id="rId48"/>
    <p:sldId id="306" r:id="rId49"/>
    <p:sldId id="323" r:id="rId50"/>
    <p:sldId id="324" r:id="rId51"/>
    <p:sldId id="307" r:id="rId52"/>
    <p:sldId id="312" r:id="rId53"/>
    <p:sldId id="299" r:id="rId54"/>
    <p:sldId id="311" r:id="rId55"/>
    <p:sldId id="310" r:id="rId56"/>
    <p:sldId id="313" r:id="rId57"/>
    <p:sldId id="317" r:id="rId58"/>
    <p:sldId id="308" r:id="rId59"/>
    <p:sldId id="316" r:id="rId60"/>
    <p:sldId id="315" r:id="rId61"/>
    <p:sldId id="314" r:id="rId62"/>
    <p:sldId id="270" r:id="rId63"/>
    <p:sldId id="321" r:id="rId64"/>
    <p:sldId id="319" r:id="rId65"/>
    <p:sldId id="320" r:id="rId66"/>
    <p:sldId id="32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9565" autoAdjust="0"/>
  </p:normalViewPr>
  <p:slideViewPr>
    <p:cSldViewPr snapToGrid="0">
      <p:cViewPr varScale="1">
        <p:scale>
          <a:sx n="78" d="100"/>
          <a:sy n="78" d="100"/>
        </p:scale>
        <p:origin x="181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43E5E4-A72D-4F18-B7E7-61CD95B67D3A}" type="doc">
      <dgm:prSet loTypeId="urn:microsoft.com/office/officeart/2005/8/layout/process2" loCatId="process" qsTypeId="urn:microsoft.com/office/officeart/2005/8/quickstyle/simple3" qsCatId="simple" csTypeId="urn:microsoft.com/office/officeart/2005/8/colors/accent0_3" csCatId="mainScheme" phldr="1"/>
      <dgm:spPr/>
    </dgm:pt>
    <dgm:pt modelId="{D14EF7C9-6651-4165-BC97-F98FD49CB520}">
      <dgm:prSet phldrT="[Text]" phldr="0"/>
      <dgm:spPr/>
      <dgm:t>
        <a:bodyPr/>
        <a:lstStyle/>
        <a:p>
          <a:pPr rtl="0"/>
          <a:r>
            <a:rPr lang="en-US">
              <a:latin typeface="Calibri"/>
            </a:rPr>
            <a:t>Register with MSI</a:t>
          </a:r>
          <a:endParaRPr lang="en-US"/>
        </a:p>
      </dgm:t>
    </dgm:pt>
    <dgm:pt modelId="{C0F135BD-B042-403A-88B2-1BD8AD144A3B}" type="parTrans" cxnId="{F3A26EFD-2D4A-4BAD-90BD-5B6E67FBFB4A}">
      <dgm:prSet/>
      <dgm:spPr/>
      <dgm:t>
        <a:bodyPr/>
        <a:lstStyle/>
        <a:p>
          <a:endParaRPr lang="en-CA"/>
        </a:p>
      </dgm:t>
    </dgm:pt>
    <dgm:pt modelId="{12DCF52C-1191-46F2-A549-37997F756E29}" type="sibTrans" cxnId="{F3A26EFD-2D4A-4BAD-90BD-5B6E67FBFB4A}">
      <dgm:prSet/>
      <dgm:spPr/>
      <dgm:t>
        <a:bodyPr/>
        <a:lstStyle/>
        <a:p>
          <a:endParaRPr lang="en-US"/>
        </a:p>
      </dgm:t>
    </dgm:pt>
    <dgm:pt modelId="{4A2083CB-E6DC-402F-95B0-BA920908EA9B}">
      <dgm:prSet phldrT="[Text]" phldr="0"/>
      <dgm:spPr/>
      <dgm:t>
        <a:bodyPr/>
        <a:lstStyle/>
        <a:p>
          <a:pPr rtl="0"/>
          <a:r>
            <a:rPr lang="en-US">
              <a:latin typeface="Calibri"/>
            </a:rPr>
            <a:t>Receive MSI Provider Number and Business Arrangement Numbers</a:t>
          </a:r>
          <a:endParaRPr lang="en-US"/>
        </a:p>
      </dgm:t>
    </dgm:pt>
    <dgm:pt modelId="{6CC77A29-B759-4479-8485-F5B70521CA72}" type="parTrans" cxnId="{62C784D6-A39D-4FF7-AD04-8A3E1219F13B}">
      <dgm:prSet/>
      <dgm:spPr/>
      <dgm:t>
        <a:bodyPr/>
        <a:lstStyle/>
        <a:p>
          <a:endParaRPr lang="en-CA"/>
        </a:p>
      </dgm:t>
    </dgm:pt>
    <dgm:pt modelId="{91309BE8-3961-4A51-B852-7003E11509F7}" type="sibTrans" cxnId="{62C784D6-A39D-4FF7-AD04-8A3E1219F13B}">
      <dgm:prSet/>
      <dgm:spPr/>
      <dgm:t>
        <a:bodyPr/>
        <a:lstStyle/>
        <a:p>
          <a:endParaRPr lang="en-US"/>
        </a:p>
      </dgm:t>
    </dgm:pt>
    <dgm:pt modelId="{2C5C41F9-9C55-4A3F-B204-2FEDE073D458}">
      <dgm:prSet phldrT="[Text]" phldr="0"/>
      <dgm:spPr/>
      <dgm:t>
        <a:bodyPr/>
        <a:lstStyle/>
        <a:p>
          <a:pPr rtl="0"/>
          <a:r>
            <a:rPr lang="en-US" dirty="0">
              <a:latin typeface="Calibri"/>
            </a:rPr>
            <a:t>Decide how you want to submit claims – via a software vendor or by hiring a service bureau</a:t>
          </a:r>
          <a:endParaRPr lang="en-US" dirty="0"/>
        </a:p>
      </dgm:t>
    </dgm:pt>
    <dgm:pt modelId="{B45F6015-90F4-40E7-BF0D-3F9E96BB0FBD}" type="parTrans" cxnId="{B7BC8CC5-9F97-4209-8A8D-423734B407E9}">
      <dgm:prSet/>
      <dgm:spPr/>
      <dgm:t>
        <a:bodyPr/>
        <a:lstStyle/>
        <a:p>
          <a:endParaRPr lang="en-CA"/>
        </a:p>
      </dgm:t>
    </dgm:pt>
    <dgm:pt modelId="{FE6CE19E-D4B6-40AC-84C8-548B31AAD125}" type="sibTrans" cxnId="{B7BC8CC5-9F97-4209-8A8D-423734B407E9}">
      <dgm:prSet/>
      <dgm:spPr/>
      <dgm:t>
        <a:bodyPr/>
        <a:lstStyle/>
        <a:p>
          <a:endParaRPr lang="en-US"/>
        </a:p>
      </dgm:t>
    </dgm:pt>
    <dgm:pt modelId="{247CB92F-4798-4F44-8780-4233655035AA}">
      <dgm:prSet phldr="0"/>
      <dgm:spPr/>
      <dgm:t>
        <a:bodyPr/>
        <a:lstStyle/>
        <a:p>
          <a:pPr rtl="0"/>
          <a:r>
            <a:rPr lang="en-US">
              <a:latin typeface="Calibri"/>
            </a:rPr>
            <a:t>Submit claims electronically</a:t>
          </a:r>
        </a:p>
      </dgm:t>
    </dgm:pt>
    <dgm:pt modelId="{B6B56CE9-81BA-4A4C-9753-F1ECE861E75B}" type="parTrans" cxnId="{5208810C-9CC8-4DDC-962F-6DF45477EF2C}">
      <dgm:prSet/>
      <dgm:spPr/>
      <dgm:t>
        <a:bodyPr/>
        <a:lstStyle/>
        <a:p>
          <a:endParaRPr lang="en-CA"/>
        </a:p>
      </dgm:t>
    </dgm:pt>
    <dgm:pt modelId="{9DBD8A10-EE45-4069-97F8-802B16B807E1}" type="sibTrans" cxnId="{5208810C-9CC8-4DDC-962F-6DF45477EF2C}">
      <dgm:prSet/>
      <dgm:spPr/>
      <dgm:t>
        <a:bodyPr/>
        <a:lstStyle/>
        <a:p>
          <a:endParaRPr lang="en-US"/>
        </a:p>
      </dgm:t>
    </dgm:pt>
    <dgm:pt modelId="{1C9F8959-20A4-4353-928F-FE16B629AA1C}">
      <dgm:prSet phldr="0"/>
      <dgm:spPr/>
      <dgm:t>
        <a:bodyPr/>
        <a:lstStyle/>
        <a:p>
          <a:pPr rtl="0"/>
          <a:r>
            <a:rPr lang="en-US">
              <a:latin typeface="Calibri"/>
            </a:rPr>
            <a:t>Payment issued via direct deposit</a:t>
          </a:r>
        </a:p>
      </dgm:t>
    </dgm:pt>
    <dgm:pt modelId="{506DD225-4430-4ECE-8FB5-8524CCE4660D}" type="parTrans" cxnId="{2265D830-7927-4B92-92CD-E22C1464C324}">
      <dgm:prSet/>
      <dgm:spPr/>
      <dgm:t>
        <a:bodyPr/>
        <a:lstStyle/>
        <a:p>
          <a:endParaRPr lang="en-CA"/>
        </a:p>
      </dgm:t>
    </dgm:pt>
    <dgm:pt modelId="{621167B6-4DF0-477F-8E2F-D378FAE1E09F}" type="sibTrans" cxnId="{2265D830-7927-4B92-92CD-E22C1464C324}">
      <dgm:prSet/>
      <dgm:spPr/>
      <dgm:t>
        <a:bodyPr/>
        <a:lstStyle/>
        <a:p>
          <a:endParaRPr lang="en-CA"/>
        </a:p>
      </dgm:t>
    </dgm:pt>
    <dgm:pt modelId="{7002C978-8D76-44B6-BC33-0BA13BF11106}" type="pres">
      <dgm:prSet presAssocID="{4E43E5E4-A72D-4F18-B7E7-61CD95B67D3A}" presName="linearFlow" presStyleCnt="0">
        <dgm:presLayoutVars>
          <dgm:resizeHandles val="exact"/>
        </dgm:presLayoutVars>
      </dgm:prSet>
      <dgm:spPr/>
    </dgm:pt>
    <dgm:pt modelId="{04EA7535-9CC0-4BA2-AD87-A37B3D28B3D6}" type="pres">
      <dgm:prSet presAssocID="{D14EF7C9-6651-4165-BC97-F98FD49CB520}" presName="node" presStyleLbl="node1" presStyleIdx="0" presStyleCnt="5">
        <dgm:presLayoutVars>
          <dgm:bulletEnabled val="1"/>
        </dgm:presLayoutVars>
      </dgm:prSet>
      <dgm:spPr/>
    </dgm:pt>
    <dgm:pt modelId="{22FB67DC-AF7D-4C8A-B399-A5F7965B2500}" type="pres">
      <dgm:prSet presAssocID="{12DCF52C-1191-46F2-A549-37997F756E29}" presName="sibTrans" presStyleLbl="sibTrans2D1" presStyleIdx="0" presStyleCnt="4"/>
      <dgm:spPr/>
    </dgm:pt>
    <dgm:pt modelId="{DB532C48-DA69-4C1B-BBD9-694646E44704}" type="pres">
      <dgm:prSet presAssocID="{12DCF52C-1191-46F2-A549-37997F756E29}" presName="connectorText" presStyleLbl="sibTrans2D1" presStyleIdx="0" presStyleCnt="4"/>
      <dgm:spPr/>
    </dgm:pt>
    <dgm:pt modelId="{B53F28C2-C35C-4361-B2FC-2B1319364E3A}" type="pres">
      <dgm:prSet presAssocID="{4A2083CB-E6DC-402F-95B0-BA920908EA9B}" presName="node" presStyleLbl="node1" presStyleIdx="1" presStyleCnt="5">
        <dgm:presLayoutVars>
          <dgm:bulletEnabled val="1"/>
        </dgm:presLayoutVars>
      </dgm:prSet>
      <dgm:spPr/>
    </dgm:pt>
    <dgm:pt modelId="{ACAD9692-3A12-417E-AAD3-8454A1E6DD45}" type="pres">
      <dgm:prSet presAssocID="{91309BE8-3961-4A51-B852-7003E11509F7}" presName="sibTrans" presStyleLbl="sibTrans2D1" presStyleIdx="1" presStyleCnt="4"/>
      <dgm:spPr/>
    </dgm:pt>
    <dgm:pt modelId="{2D0AE292-0D6A-43FE-B8BA-5488130B9DC9}" type="pres">
      <dgm:prSet presAssocID="{91309BE8-3961-4A51-B852-7003E11509F7}" presName="connectorText" presStyleLbl="sibTrans2D1" presStyleIdx="1" presStyleCnt="4"/>
      <dgm:spPr/>
    </dgm:pt>
    <dgm:pt modelId="{A3A01C18-768E-4692-A64B-3F58881C046F}" type="pres">
      <dgm:prSet presAssocID="{2C5C41F9-9C55-4A3F-B204-2FEDE073D458}" presName="node" presStyleLbl="node1" presStyleIdx="2" presStyleCnt="5">
        <dgm:presLayoutVars>
          <dgm:bulletEnabled val="1"/>
        </dgm:presLayoutVars>
      </dgm:prSet>
      <dgm:spPr/>
    </dgm:pt>
    <dgm:pt modelId="{D7880866-D129-4AA4-89E3-BCF7B795B97B}" type="pres">
      <dgm:prSet presAssocID="{FE6CE19E-D4B6-40AC-84C8-548B31AAD125}" presName="sibTrans" presStyleLbl="sibTrans2D1" presStyleIdx="2" presStyleCnt="4"/>
      <dgm:spPr/>
    </dgm:pt>
    <dgm:pt modelId="{EAF304DE-6BB3-4216-876F-54BBE55145BD}" type="pres">
      <dgm:prSet presAssocID="{FE6CE19E-D4B6-40AC-84C8-548B31AAD125}" presName="connectorText" presStyleLbl="sibTrans2D1" presStyleIdx="2" presStyleCnt="4"/>
      <dgm:spPr/>
    </dgm:pt>
    <dgm:pt modelId="{DDCB0F9B-5C6B-4463-B666-90BA24BD6E9F}" type="pres">
      <dgm:prSet presAssocID="{247CB92F-4798-4F44-8780-4233655035AA}" presName="node" presStyleLbl="node1" presStyleIdx="3" presStyleCnt="5">
        <dgm:presLayoutVars>
          <dgm:bulletEnabled val="1"/>
        </dgm:presLayoutVars>
      </dgm:prSet>
      <dgm:spPr/>
    </dgm:pt>
    <dgm:pt modelId="{C4CEB0DF-7E3C-4DA6-95E2-F08A83DBB3D8}" type="pres">
      <dgm:prSet presAssocID="{9DBD8A10-EE45-4069-97F8-802B16B807E1}" presName="sibTrans" presStyleLbl="sibTrans2D1" presStyleIdx="3" presStyleCnt="4"/>
      <dgm:spPr/>
    </dgm:pt>
    <dgm:pt modelId="{6CECFD95-13B3-4B1B-94A3-BE12D364A010}" type="pres">
      <dgm:prSet presAssocID="{9DBD8A10-EE45-4069-97F8-802B16B807E1}" presName="connectorText" presStyleLbl="sibTrans2D1" presStyleIdx="3" presStyleCnt="4"/>
      <dgm:spPr/>
    </dgm:pt>
    <dgm:pt modelId="{599BBE83-A1F7-463C-ACC6-5A1FE9180259}" type="pres">
      <dgm:prSet presAssocID="{1C9F8959-20A4-4353-928F-FE16B629AA1C}" presName="node" presStyleLbl="node1" presStyleIdx="4" presStyleCnt="5">
        <dgm:presLayoutVars>
          <dgm:bulletEnabled val="1"/>
        </dgm:presLayoutVars>
      </dgm:prSet>
      <dgm:spPr/>
    </dgm:pt>
  </dgm:ptLst>
  <dgm:cxnLst>
    <dgm:cxn modelId="{84C96509-F22A-484D-A5D6-F07DE8BB5CB3}" type="presOf" srcId="{12DCF52C-1191-46F2-A549-37997F756E29}" destId="{22FB67DC-AF7D-4C8A-B399-A5F7965B2500}" srcOrd="0" destOrd="0" presId="urn:microsoft.com/office/officeart/2005/8/layout/process2"/>
    <dgm:cxn modelId="{5208810C-9CC8-4DDC-962F-6DF45477EF2C}" srcId="{4E43E5E4-A72D-4F18-B7E7-61CD95B67D3A}" destId="{247CB92F-4798-4F44-8780-4233655035AA}" srcOrd="3" destOrd="0" parTransId="{B6B56CE9-81BA-4A4C-9753-F1ECE861E75B}" sibTransId="{9DBD8A10-EE45-4069-97F8-802B16B807E1}"/>
    <dgm:cxn modelId="{E5FC5C25-5086-465B-9C20-2F6F8CA29044}" type="presOf" srcId="{1C9F8959-20A4-4353-928F-FE16B629AA1C}" destId="{599BBE83-A1F7-463C-ACC6-5A1FE9180259}" srcOrd="0" destOrd="0" presId="urn:microsoft.com/office/officeart/2005/8/layout/process2"/>
    <dgm:cxn modelId="{2265D830-7927-4B92-92CD-E22C1464C324}" srcId="{4E43E5E4-A72D-4F18-B7E7-61CD95B67D3A}" destId="{1C9F8959-20A4-4353-928F-FE16B629AA1C}" srcOrd="4" destOrd="0" parTransId="{506DD225-4430-4ECE-8FB5-8524CCE4660D}" sibTransId="{621167B6-4DF0-477F-8E2F-D378FAE1E09F}"/>
    <dgm:cxn modelId="{F62E8465-BE73-4455-9464-064D87C6F25D}" type="presOf" srcId="{2C5C41F9-9C55-4A3F-B204-2FEDE073D458}" destId="{A3A01C18-768E-4692-A64B-3F58881C046F}" srcOrd="0" destOrd="0" presId="urn:microsoft.com/office/officeart/2005/8/layout/process2"/>
    <dgm:cxn modelId="{A42B0156-7065-4E54-A4BE-45861784E52D}" type="presOf" srcId="{9DBD8A10-EE45-4069-97F8-802B16B807E1}" destId="{C4CEB0DF-7E3C-4DA6-95E2-F08A83DBB3D8}" srcOrd="0" destOrd="0" presId="urn:microsoft.com/office/officeart/2005/8/layout/process2"/>
    <dgm:cxn modelId="{7106AE56-3E99-45D5-87E8-CD0F2D6DEBEE}" type="presOf" srcId="{4A2083CB-E6DC-402F-95B0-BA920908EA9B}" destId="{B53F28C2-C35C-4361-B2FC-2B1319364E3A}" srcOrd="0" destOrd="0" presId="urn:microsoft.com/office/officeart/2005/8/layout/process2"/>
    <dgm:cxn modelId="{D804D157-78E0-4D9D-AC53-3D5E1150C92D}" type="presOf" srcId="{9DBD8A10-EE45-4069-97F8-802B16B807E1}" destId="{6CECFD95-13B3-4B1B-94A3-BE12D364A010}" srcOrd="1" destOrd="0" presId="urn:microsoft.com/office/officeart/2005/8/layout/process2"/>
    <dgm:cxn modelId="{C0350A59-A202-48D4-AD35-EFAD86BE620B}" type="presOf" srcId="{FE6CE19E-D4B6-40AC-84C8-548B31AAD125}" destId="{D7880866-D129-4AA4-89E3-BCF7B795B97B}" srcOrd="0" destOrd="0" presId="urn:microsoft.com/office/officeart/2005/8/layout/process2"/>
    <dgm:cxn modelId="{50E22B79-813B-407A-98BA-0C46CF61F07C}" type="presOf" srcId="{4E43E5E4-A72D-4F18-B7E7-61CD95B67D3A}" destId="{7002C978-8D76-44B6-BC33-0BA13BF11106}" srcOrd="0" destOrd="0" presId="urn:microsoft.com/office/officeart/2005/8/layout/process2"/>
    <dgm:cxn modelId="{17E3D384-1F93-4BBC-9C8D-8324328B6886}" type="presOf" srcId="{D14EF7C9-6651-4165-BC97-F98FD49CB520}" destId="{04EA7535-9CC0-4BA2-AD87-A37B3D28B3D6}" srcOrd="0" destOrd="0" presId="urn:microsoft.com/office/officeart/2005/8/layout/process2"/>
    <dgm:cxn modelId="{2C9A0CAA-FFA8-45A8-9ACC-F5E28BFF3BD6}" type="presOf" srcId="{FE6CE19E-D4B6-40AC-84C8-548B31AAD125}" destId="{EAF304DE-6BB3-4216-876F-54BBE55145BD}" srcOrd="1" destOrd="0" presId="urn:microsoft.com/office/officeart/2005/8/layout/process2"/>
    <dgm:cxn modelId="{F309EDBE-7E3A-4F32-A009-9B9F5B2DB500}" type="presOf" srcId="{247CB92F-4798-4F44-8780-4233655035AA}" destId="{DDCB0F9B-5C6B-4463-B666-90BA24BD6E9F}" srcOrd="0" destOrd="0" presId="urn:microsoft.com/office/officeart/2005/8/layout/process2"/>
    <dgm:cxn modelId="{B7BC8CC5-9F97-4209-8A8D-423734B407E9}" srcId="{4E43E5E4-A72D-4F18-B7E7-61CD95B67D3A}" destId="{2C5C41F9-9C55-4A3F-B204-2FEDE073D458}" srcOrd="2" destOrd="0" parTransId="{B45F6015-90F4-40E7-BF0D-3F9E96BB0FBD}" sibTransId="{FE6CE19E-D4B6-40AC-84C8-548B31AAD125}"/>
    <dgm:cxn modelId="{62C784D6-A39D-4FF7-AD04-8A3E1219F13B}" srcId="{4E43E5E4-A72D-4F18-B7E7-61CD95B67D3A}" destId="{4A2083CB-E6DC-402F-95B0-BA920908EA9B}" srcOrd="1" destOrd="0" parTransId="{6CC77A29-B759-4479-8485-F5B70521CA72}" sibTransId="{91309BE8-3961-4A51-B852-7003E11509F7}"/>
    <dgm:cxn modelId="{6DC3C3E0-464B-4D51-8599-64B0C1B6B6C1}" type="presOf" srcId="{91309BE8-3961-4A51-B852-7003E11509F7}" destId="{ACAD9692-3A12-417E-AAD3-8454A1E6DD45}" srcOrd="0" destOrd="0" presId="urn:microsoft.com/office/officeart/2005/8/layout/process2"/>
    <dgm:cxn modelId="{A8447BF6-E649-4876-81B1-866CAAC61A27}" type="presOf" srcId="{91309BE8-3961-4A51-B852-7003E11509F7}" destId="{2D0AE292-0D6A-43FE-B8BA-5488130B9DC9}" srcOrd="1" destOrd="0" presId="urn:microsoft.com/office/officeart/2005/8/layout/process2"/>
    <dgm:cxn modelId="{EAC979FC-9B1B-4CB1-97E4-70CF2C4087B6}" type="presOf" srcId="{12DCF52C-1191-46F2-A549-37997F756E29}" destId="{DB532C48-DA69-4C1B-BBD9-694646E44704}" srcOrd="1" destOrd="0" presId="urn:microsoft.com/office/officeart/2005/8/layout/process2"/>
    <dgm:cxn modelId="{F3A26EFD-2D4A-4BAD-90BD-5B6E67FBFB4A}" srcId="{4E43E5E4-A72D-4F18-B7E7-61CD95B67D3A}" destId="{D14EF7C9-6651-4165-BC97-F98FD49CB520}" srcOrd="0" destOrd="0" parTransId="{C0F135BD-B042-403A-88B2-1BD8AD144A3B}" sibTransId="{12DCF52C-1191-46F2-A549-37997F756E29}"/>
    <dgm:cxn modelId="{3E53E2C3-CF58-4393-A681-96AB8D0D7C1B}" type="presParOf" srcId="{7002C978-8D76-44B6-BC33-0BA13BF11106}" destId="{04EA7535-9CC0-4BA2-AD87-A37B3D28B3D6}" srcOrd="0" destOrd="0" presId="urn:microsoft.com/office/officeart/2005/8/layout/process2"/>
    <dgm:cxn modelId="{C51C380B-7C83-4A83-9C5D-24EB1D316C20}" type="presParOf" srcId="{7002C978-8D76-44B6-BC33-0BA13BF11106}" destId="{22FB67DC-AF7D-4C8A-B399-A5F7965B2500}" srcOrd="1" destOrd="0" presId="urn:microsoft.com/office/officeart/2005/8/layout/process2"/>
    <dgm:cxn modelId="{E87F6FC0-BE3C-4B55-8F71-B53BB546A710}" type="presParOf" srcId="{22FB67DC-AF7D-4C8A-B399-A5F7965B2500}" destId="{DB532C48-DA69-4C1B-BBD9-694646E44704}" srcOrd="0" destOrd="0" presId="urn:microsoft.com/office/officeart/2005/8/layout/process2"/>
    <dgm:cxn modelId="{5B75EDC6-2A36-4066-A0B2-9C8EFF1B03EA}" type="presParOf" srcId="{7002C978-8D76-44B6-BC33-0BA13BF11106}" destId="{B53F28C2-C35C-4361-B2FC-2B1319364E3A}" srcOrd="2" destOrd="0" presId="urn:microsoft.com/office/officeart/2005/8/layout/process2"/>
    <dgm:cxn modelId="{5FD98754-EE78-4564-82B0-33B6B9B5D4A7}" type="presParOf" srcId="{7002C978-8D76-44B6-BC33-0BA13BF11106}" destId="{ACAD9692-3A12-417E-AAD3-8454A1E6DD45}" srcOrd="3" destOrd="0" presId="urn:microsoft.com/office/officeart/2005/8/layout/process2"/>
    <dgm:cxn modelId="{0E5B6C00-DE44-4AB3-9BD2-A224C057EF1A}" type="presParOf" srcId="{ACAD9692-3A12-417E-AAD3-8454A1E6DD45}" destId="{2D0AE292-0D6A-43FE-B8BA-5488130B9DC9}" srcOrd="0" destOrd="0" presId="urn:microsoft.com/office/officeart/2005/8/layout/process2"/>
    <dgm:cxn modelId="{60777AA0-3C4A-4EBB-A3EB-0CB48EA1216B}" type="presParOf" srcId="{7002C978-8D76-44B6-BC33-0BA13BF11106}" destId="{A3A01C18-768E-4692-A64B-3F58881C046F}" srcOrd="4" destOrd="0" presId="urn:microsoft.com/office/officeart/2005/8/layout/process2"/>
    <dgm:cxn modelId="{A1CC9D11-0CB2-465B-A183-4BBEDCCE1A12}" type="presParOf" srcId="{7002C978-8D76-44B6-BC33-0BA13BF11106}" destId="{D7880866-D129-4AA4-89E3-BCF7B795B97B}" srcOrd="5" destOrd="0" presId="urn:microsoft.com/office/officeart/2005/8/layout/process2"/>
    <dgm:cxn modelId="{04DAF326-B635-45FA-ABDB-380AEDB651EE}" type="presParOf" srcId="{D7880866-D129-4AA4-89E3-BCF7B795B97B}" destId="{EAF304DE-6BB3-4216-876F-54BBE55145BD}" srcOrd="0" destOrd="0" presId="urn:microsoft.com/office/officeart/2005/8/layout/process2"/>
    <dgm:cxn modelId="{F3F0A1C4-C8C0-447C-AA66-3FEE7BF205A0}" type="presParOf" srcId="{7002C978-8D76-44B6-BC33-0BA13BF11106}" destId="{DDCB0F9B-5C6B-4463-B666-90BA24BD6E9F}" srcOrd="6" destOrd="0" presId="urn:microsoft.com/office/officeart/2005/8/layout/process2"/>
    <dgm:cxn modelId="{B8085D2F-1978-4912-93BA-E2A3A32E6597}" type="presParOf" srcId="{7002C978-8D76-44B6-BC33-0BA13BF11106}" destId="{C4CEB0DF-7E3C-4DA6-95E2-F08A83DBB3D8}" srcOrd="7" destOrd="0" presId="urn:microsoft.com/office/officeart/2005/8/layout/process2"/>
    <dgm:cxn modelId="{2B6BB940-0248-4FE4-BB0D-B75803BB51C3}" type="presParOf" srcId="{C4CEB0DF-7E3C-4DA6-95E2-F08A83DBB3D8}" destId="{6CECFD95-13B3-4B1B-94A3-BE12D364A010}" srcOrd="0" destOrd="0" presId="urn:microsoft.com/office/officeart/2005/8/layout/process2"/>
    <dgm:cxn modelId="{9C9601D8-D82A-4523-9C6F-4A98983014B7}" type="presParOf" srcId="{7002C978-8D76-44B6-BC33-0BA13BF11106}" destId="{599BBE83-A1F7-463C-ACC6-5A1FE9180259}"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DE8AAF-2346-4662-A92F-3957ABA10A38}" type="doc">
      <dgm:prSet loTypeId="urn:microsoft.com/office/officeart/2005/8/layout/venn3" loCatId="relationship" qsTypeId="urn:microsoft.com/office/officeart/2005/8/quickstyle/simple1" qsCatId="simple" csTypeId="urn:microsoft.com/office/officeart/2005/8/colors/accent0_3" csCatId="mainScheme" phldr="1"/>
      <dgm:spPr/>
      <dgm:t>
        <a:bodyPr/>
        <a:lstStyle/>
        <a:p>
          <a:endParaRPr lang="en-US"/>
        </a:p>
      </dgm:t>
    </dgm:pt>
    <dgm:pt modelId="{FD442EBE-9FE3-441C-9DB2-0EB2E248FDBD}">
      <dgm:prSet phldr="0"/>
      <dgm:spPr/>
      <dgm:t>
        <a:bodyPr/>
        <a:lstStyle/>
        <a:p>
          <a:pPr algn="just" rtl="0"/>
          <a:endParaRPr lang="en-CA"/>
        </a:p>
      </dgm:t>
    </dgm:pt>
    <dgm:pt modelId="{7D7BFCC2-7355-4DC9-ADA7-5819FEA89842}" type="parTrans" cxnId="{394578EE-E9A2-4D9E-90E7-5AFF051B16A0}">
      <dgm:prSet/>
      <dgm:spPr/>
      <dgm:t>
        <a:bodyPr/>
        <a:lstStyle/>
        <a:p>
          <a:endParaRPr lang="en-CA"/>
        </a:p>
      </dgm:t>
    </dgm:pt>
    <dgm:pt modelId="{B5EDAFF2-F3FD-4829-AAA5-916845543A93}" type="sibTrans" cxnId="{394578EE-E9A2-4D9E-90E7-5AFF051B16A0}">
      <dgm:prSet/>
      <dgm:spPr/>
      <dgm:t>
        <a:bodyPr/>
        <a:lstStyle/>
        <a:p>
          <a:endParaRPr lang="en-CA"/>
        </a:p>
      </dgm:t>
    </dgm:pt>
    <dgm:pt modelId="{A55A589A-77B9-4EDF-BA06-4F1D54F3D7BF}" type="pres">
      <dgm:prSet presAssocID="{55DE8AAF-2346-4662-A92F-3957ABA10A38}" presName="Name0" presStyleCnt="0">
        <dgm:presLayoutVars>
          <dgm:dir/>
          <dgm:resizeHandles val="exact"/>
        </dgm:presLayoutVars>
      </dgm:prSet>
      <dgm:spPr/>
    </dgm:pt>
    <dgm:pt modelId="{6DAF7681-F5E3-45F0-ABEB-81F1FFBE71B1}" type="pres">
      <dgm:prSet presAssocID="{FD442EBE-9FE3-441C-9DB2-0EB2E248FDBD}" presName="Name5" presStyleLbl="vennNode1" presStyleIdx="0" presStyleCnt="1" custLinFactX="-100000" custLinFactNeighborX="-168071" custLinFactNeighborY="0">
        <dgm:presLayoutVars>
          <dgm:bulletEnabled val="1"/>
        </dgm:presLayoutVars>
      </dgm:prSet>
      <dgm:spPr/>
    </dgm:pt>
  </dgm:ptLst>
  <dgm:cxnLst>
    <dgm:cxn modelId="{7FA86B29-8DAC-420D-92BD-D85A80F4134E}" type="presOf" srcId="{FD442EBE-9FE3-441C-9DB2-0EB2E248FDBD}" destId="{6DAF7681-F5E3-45F0-ABEB-81F1FFBE71B1}" srcOrd="0" destOrd="0" presId="urn:microsoft.com/office/officeart/2005/8/layout/venn3"/>
    <dgm:cxn modelId="{8916B6E3-3D34-481E-BDA4-99AC4F48D095}" type="presOf" srcId="{55DE8AAF-2346-4662-A92F-3957ABA10A38}" destId="{A55A589A-77B9-4EDF-BA06-4F1D54F3D7BF}" srcOrd="0" destOrd="0" presId="urn:microsoft.com/office/officeart/2005/8/layout/venn3"/>
    <dgm:cxn modelId="{394578EE-E9A2-4D9E-90E7-5AFF051B16A0}" srcId="{55DE8AAF-2346-4662-A92F-3957ABA10A38}" destId="{FD442EBE-9FE3-441C-9DB2-0EB2E248FDBD}" srcOrd="0" destOrd="0" parTransId="{7D7BFCC2-7355-4DC9-ADA7-5819FEA89842}" sibTransId="{B5EDAFF2-F3FD-4829-AAA5-916845543A93}"/>
    <dgm:cxn modelId="{E57FE785-709E-4495-B91E-7228B7D4D12C}" type="presParOf" srcId="{A55A589A-77B9-4EDF-BA06-4F1D54F3D7BF}" destId="{6DAF7681-F5E3-45F0-ABEB-81F1FFBE71B1}" srcOrd="0" destOrd="0" presId="urn:microsoft.com/office/officeart/2005/8/layout/ven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A7535-9CC0-4BA2-AD87-A37B3D28B3D6}">
      <dsp:nvSpPr>
        <dsp:cNvPr id="0" name=""/>
        <dsp:cNvSpPr/>
      </dsp:nvSpPr>
      <dsp:spPr>
        <a:xfrm>
          <a:off x="1363788" y="595"/>
          <a:ext cx="2269504" cy="696425"/>
        </a:xfrm>
        <a:prstGeom prst="roundRect">
          <a:avLst>
            <a:gd name="adj" fmla="val 1000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a:latin typeface="Calibri"/>
            </a:rPr>
            <a:t>Register with MSI</a:t>
          </a:r>
          <a:endParaRPr lang="en-US" sz="1300" kern="1200"/>
        </a:p>
      </dsp:txBody>
      <dsp:txXfrm>
        <a:off x="1384186" y="20993"/>
        <a:ext cx="2228708" cy="655629"/>
      </dsp:txXfrm>
    </dsp:sp>
    <dsp:sp modelId="{22FB67DC-AF7D-4C8A-B399-A5F7965B2500}">
      <dsp:nvSpPr>
        <dsp:cNvPr id="0" name=""/>
        <dsp:cNvSpPr/>
      </dsp:nvSpPr>
      <dsp:spPr>
        <a:xfrm rot="5400000">
          <a:off x="2367961" y="714431"/>
          <a:ext cx="261159" cy="313391"/>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2404523" y="740547"/>
        <a:ext cx="188035" cy="182811"/>
      </dsp:txXfrm>
    </dsp:sp>
    <dsp:sp modelId="{B53F28C2-C35C-4361-B2FC-2B1319364E3A}">
      <dsp:nvSpPr>
        <dsp:cNvPr id="0" name=""/>
        <dsp:cNvSpPr/>
      </dsp:nvSpPr>
      <dsp:spPr>
        <a:xfrm>
          <a:off x="1363788" y="1045233"/>
          <a:ext cx="2269504" cy="696425"/>
        </a:xfrm>
        <a:prstGeom prst="roundRect">
          <a:avLst>
            <a:gd name="adj" fmla="val 1000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a:latin typeface="Calibri"/>
            </a:rPr>
            <a:t>Receive MSI Provider Number and Business Arrangement Numbers</a:t>
          </a:r>
          <a:endParaRPr lang="en-US" sz="1300" kern="1200"/>
        </a:p>
      </dsp:txBody>
      <dsp:txXfrm>
        <a:off x="1384186" y="1065631"/>
        <a:ext cx="2228708" cy="655629"/>
      </dsp:txXfrm>
    </dsp:sp>
    <dsp:sp modelId="{ACAD9692-3A12-417E-AAD3-8454A1E6DD45}">
      <dsp:nvSpPr>
        <dsp:cNvPr id="0" name=""/>
        <dsp:cNvSpPr/>
      </dsp:nvSpPr>
      <dsp:spPr>
        <a:xfrm rot="5400000">
          <a:off x="2367961" y="1759069"/>
          <a:ext cx="261159" cy="313391"/>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2404523" y="1785185"/>
        <a:ext cx="188035" cy="182811"/>
      </dsp:txXfrm>
    </dsp:sp>
    <dsp:sp modelId="{A3A01C18-768E-4692-A64B-3F58881C046F}">
      <dsp:nvSpPr>
        <dsp:cNvPr id="0" name=""/>
        <dsp:cNvSpPr/>
      </dsp:nvSpPr>
      <dsp:spPr>
        <a:xfrm>
          <a:off x="1363788" y="2089872"/>
          <a:ext cx="2269504" cy="696425"/>
        </a:xfrm>
        <a:prstGeom prst="roundRect">
          <a:avLst>
            <a:gd name="adj" fmla="val 1000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Calibri"/>
            </a:rPr>
            <a:t>Decide how you want to submit claims – via a software vendor or by hiring a service bureau</a:t>
          </a:r>
          <a:endParaRPr lang="en-US" sz="1300" kern="1200" dirty="0"/>
        </a:p>
      </dsp:txBody>
      <dsp:txXfrm>
        <a:off x="1384186" y="2110270"/>
        <a:ext cx="2228708" cy="655629"/>
      </dsp:txXfrm>
    </dsp:sp>
    <dsp:sp modelId="{D7880866-D129-4AA4-89E3-BCF7B795B97B}">
      <dsp:nvSpPr>
        <dsp:cNvPr id="0" name=""/>
        <dsp:cNvSpPr/>
      </dsp:nvSpPr>
      <dsp:spPr>
        <a:xfrm rot="5400000">
          <a:off x="2367961" y="2803708"/>
          <a:ext cx="261159" cy="313391"/>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2404523" y="2829824"/>
        <a:ext cx="188035" cy="182811"/>
      </dsp:txXfrm>
    </dsp:sp>
    <dsp:sp modelId="{DDCB0F9B-5C6B-4463-B666-90BA24BD6E9F}">
      <dsp:nvSpPr>
        <dsp:cNvPr id="0" name=""/>
        <dsp:cNvSpPr/>
      </dsp:nvSpPr>
      <dsp:spPr>
        <a:xfrm>
          <a:off x="1363788" y="3134510"/>
          <a:ext cx="2269504" cy="696425"/>
        </a:xfrm>
        <a:prstGeom prst="roundRect">
          <a:avLst>
            <a:gd name="adj" fmla="val 1000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a:latin typeface="Calibri"/>
            </a:rPr>
            <a:t>Submit claims electronically</a:t>
          </a:r>
        </a:p>
      </dsp:txBody>
      <dsp:txXfrm>
        <a:off x="1384186" y="3154908"/>
        <a:ext cx="2228708" cy="655629"/>
      </dsp:txXfrm>
    </dsp:sp>
    <dsp:sp modelId="{C4CEB0DF-7E3C-4DA6-95E2-F08A83DBB3D8}">
      <dsp:nvSpPr>
        <dsp:cNvPr id="0" name=""/>
        <dsp:cNvSpPr/>
      </dsp:nvSpPr>
      <dsp:spPr>
        <a:xfrm rot="5400000">
          <a:off x="2367961" y="3848346"/>
          <a:ext cx="261159" cy="313391"/>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2404523" y="3874462"/>
        <a:ext cx="188035" cy="182811"/>
      </dsp:txXfrm>
    </dsp:sp>
    <dsp:sp modelId="{599BBE83-A1F7-463C-ACC6-5A1FE9180259}">
      <dsp:nvSpPr>
        <dsp:cNvPr id="0" name=""/>
        <dsp:cNvSpPr/>
      </dsp:nvSpPr>
      <dsp:spPr>
        <a:xfrm>
          <a:off x="1363788" y="4179149"/>
          <a:ext cx="2269504" cy="696425"/>
        </a:xfrm>
        <a:prstGeom prst="roundRect">
          <a:avLst>
            <a:gd name="adj" fmla="val 1000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a:latin typeface="Calibri"/>
            </a:rPr>
            <a:t>Payment issued via direct deposit</a:t>
          </a:r>
        </a:p>
      </dsp:txBody>
      <dsp:txXfrm>
        <a:off x="1384186" y="4199547"/>
        <a:ext cx="2228708" cy="6556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F7681-F5E3-45F0-ABEB-81F1FFBE71B1}">
      <dsp:nvSpPr>
        <dsp:cNvPr id="0" name=""/>
        <dsp:cNvSpPr/>
      </dsp:nvSpPr>
      <dsp:spPr>
        <a:xfrm>
          <a:off x="0" y="391"/>
          <a:ext cx="2608280" cy="2608280"/>
        </a:xfrm>
        <a:prstGeom prst="ellipse">
          <a:avLst/>
        </a:prstGeom>
        <a:solidFill>
          <a:schemeClr val="dk2">
            <a:alpha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3542" tIns="82550" rIns="143542" bIns="82550" numCol="1" spcCol="1270" anchor="ctr" anchorCtr="0">
          <a:noAutofit/>
        </a:bodyPr>
        <a:lstStyle/>
        <a:p>
          <a:pPr marL="0" lvl="0" indent="0" algn="just" defTabSz="2889250" rtl="0">
            <a:lnSpc>
              <a:spcPct val="90000"/>
            </a:lnSpc>
            <a:spcBef>
              <a:spcPct val="0"/>
            </a:spcBef>
            <a:spcAft>
              <a:spcPct val="35000"/>
            </a:spcAft>
            <a:buNone/>
          </a:pPr>
          <a:endParaRPr lang="en-CA" sz="6500" kern="1200"/>
        </a:p>
      </dsp:txBody>
      <dsp:txXfrm>
        <a:off x="381974" y="382365"/>
        <a:ext cx="1844332" cy="1844332"/>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D69989-361B-4F61-9998-0210A4FC45E0}" type="datetimeFigureOut">
              <a:rPr lang="en-CA" smtClean="0"/>
              <a:t>2026-01-27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3CC455-C77E-4104-B22D-2B1282F544B4}" type="slidenum">
              <a:rPr lang="en-CA" smtClean="0"/>
              <a:t>‹#›</a:t>
            </a:fld>
            <a:endParaRPr lang="en-CA"/>
          </a:p>
        </p:txBody>
      </p:sp>
    </p:spTree>
    <p:extLst>
      <p:ext uri="{BB962C8B-B14F-4D97-AF65-F5344CB8AC3E}">
        <p14:creationId xmlns:p14="http://schemas.microsoft.com/office/powerpoint/2010/main" val="1750008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psns.ns.ca/resource/management-of-medical-record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msi.medavie.bluecross.ca/wp-content/uploads/sites/3/2023/10/October-2023-Physicians-Bulletin.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msi.medavie.bluecross.ca/wp-content/uploads/sites/3/2021/01/ME-CARE-FAQ-2021.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D3CC455-C77E-4104-B22D-2B1282F544B4}" type="slidenum">
              <a:rPr lang="en-CA" smtClean="0"/>
              <a:t>1</a:t>
            </a:fld>
            <a:endParaRPr lang="en-CA"/>
          </a:p>
        </p:txBody>
      </p:sp>
    </p:spTree>
    <p:extLst>
      <p:ext uri="{BB962C8B-B14F-4D97-AF65-F5344CB8AC3E}">
        <p14:creationId xmlns:p14="http://schemas.microsoft.com/office/powerpoint/2010/main" val="1862928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cs typeface="Calibri"/>
              </a:rPr>
              <a:t>A Physician may have many business arrangements depending on their type of work. </a:t>
            </a:r>
          </a:p>
          <a:p>
            <a:r>
              <a:rPr lang="en-US" sz="1050" dirty="0">
                <a:cs typeface="Calibri"/>
              </a:rPr>
              <a:t>Here are a few examples of BAs </a:t>
            </a:r>
          </a:p>
          <a:p>
            <a:pPr>
              <a:spcBef>
                <a:spcPct val="20000"/>
              </a:spcBef>
            </a:pPr>
            <a:r>
              <a:rPr lang="en-US" sz="1050" b="1" dirty="0"/>
              <a:t>CMPA BA</a:t>
            </a:r>
            <a:r>
              <a:rPr lang="en-US" sz="1050" dirty="0"/>
              <a:t> – This is one that most physicians would have for receiving CMPA rebates and/or incentives – no billing occurs on this BA.</a:t>
            </a:r>
            <a:endParaRPr lang="en-US" sz="1050" dirty="0">
              <a:cs typeface="Calibri"/>
            </a:endParaRPr>
          </a:p>
          <a:p>
            <a:pPr>
              <a:spcBef>
                <a:spcPct val="20000"/>
              </a:spcBef>
            </a:pPr>
            <a:r>
              <a:rPr lang="en-US" sz="1050" b="1" dirty="0"/>
              <a:t>FFS BA</a:t>
            </a:r>
            <a:r>
              <a:rPr lang="en-US" sz="1050" dirty="0"/>
              <a:t> - For FFS physicians or FFS eligible claims (WCB etc.) If a physician is exclusively FFS they would have a primary FFS BA for their billing, other physicians may have a FFS BA for the purposes of billing services that our outside of their contract, such as WCB, or On Call work. </a:t>
            </a:r>
            <a:endParaRPr lang="en-US" sz="1050" dirty="0">
              <a:cs typeface="Calibri"/>
            </a:endParaRPr>
          </a:p>
          <a:p>
            <a:pPr>
              <a:spcBef>
                <a:spcPct val="20000"/>
              </a:spcBef>
            </a:pPr>
            <a:r>
              <a:rPr lang="en-US" sz="1050" b="1" dirty="0"/>
              <a:t>Locum BA</a:t>
            </a:r>
            <a:r>
              <a:rPr lang="en-US" sz="1050" dirty="0"/>
              <a:t> – For physicians who do locums, they may receive a temporary or long-term BA set up for their locum payments and shadow billing. </a:t>
            </a:r>
          </a:p>
          <a:p>
            <a:pPr>
              <a:spcBef>
                <a:spcPct val="20000"/>
              </a:spcBef>
            </a:pPr>
            <a:r>
              <a:rPr lang="en-US" sz="1050" dirty="0">
                <a:cs typeface="Calibri"/>
              </a:rPr>
              <a:t>Without getting into the mechanics of the LFM payments and how those are provided, for physicians in the LFM model, they would also have at least the following three BAs:</a:t>
            </a:r>
          </a:p>
          <a:p>
            <a:pPr marL="171450" indent="-171450">
              <a:spcBef>
                <a:spcPct val="20000"/>
              </a:spcBef>
              <a:buFont typeface="Arial"/>
              <a:buChar char="•"/>
            </a:pPr>
            <a:r>
              <a:rPr lang="en-US" sz="1050" b="1" dirty="0"/>
              <a:t>LFM Attachment BA</a:t>
            </a:r>
            <a:r>
              <a:rPr lang="en-US" sz="1050" dirty="0"/>
              <a:t> – For the purpose of payment for the patient attachment component for the LFM model. Physicians should not bill any health service codes to this BA. </a:t>
            </a:r>
          </a:p>
          <a:p>
            <a:pPr marL="171450" indent="-171450">
              <a:spcBef>
                <a:spcPct val="20000"/>
              </a:spcBef>
              <a:buFont typeface="Arial"/>
              <a:buChar char="•"/>
            </a:pPr>
            <a:r>
              <a:rPr lang="en-US" sz="1050" b="1" dirty="0"/>
              <a:t>LFM Hourly BA</a:t>
            </a:r>
            <a:r>
              <a:rPr lang="en-US" sz="1050" dirty="0"/>
              <a:t> - For the purpose of payment of funds for their LFM hourly contracted hours component of the contract. No shadow billings should be billed to this BA except for the new hourly health service fee codes. </a:t>
            </a:r>
          </a:p>
          <a:p>
            <a:pPr marL="171450" indent="-171450">
              <a:spcBef>
                <a:spcPct val="20000"/>
              </a:spcBef>
              <a:buFont typeface="Arial"/>
              <a:buChar char="•"/>
            </a:pPr>
            <a:r>
              <a:rPr lang="en-US" sz="1050" b="1" dirty="0"/>
              <a:t>LFM FFS 30% BA</a:t>
            </a:r>
            <a:r>
              <a:rPr lang="en-US" sz="1050" dirty="0"/>
              <a:t> - For the purpose of 30% remuneration of submitted health service code claims. Services provided under your LFM will be submitted to this BA.</a:t>
            </a:r>
            <a:endParaRPr lang="en-US" sz="1050" dirty="0">
              <a:cs typeface="Calibri"/>
            </a:endParaRPr>
          </a:p>
          <a:p>
            <a:endParaRPr lang="en-CA" dirty="0"/>
          </a:p>
        </p:txBody>
      </p:sp>
      <p:sp>
        <p:nvSpPr>
          <p:cNvPr id="4" name="Slide Number Placeholder 3"/>
          <p:cNvSpPr>
            <a:spLocks noGrp="1"/>
          </p:cNvSpPr>
          <p:nvPr>
            <p:ph type="sldNum" sz="quarter" idx="5"/>
          </p:nvPr>
        </p:nvSpPr>
        <p:spPr/>
        <p:txBody>
          <a:bodyPr/>
          <a:lstStyle/>
          <a:p>
            <a:fld id="{BD3CC455-C77E-4104-B22D-2B1282F544B4}" type="slidenum">
              <a:rPr lang="en-CA" smtClean="0"/>
              <a:t>10</a:t>
            </a:fld>
            <a:endParaRPr lang="en-CA"/>
          </a:p>
        </p:txBody>
      </p:sp>
    </p:spTree>
    <p:extLst>
      <p:ext uri="{BB962C8B-B14F-4D97-AF65-F5344CB8AC3E}">
        <p14:creationId xmlns:p14="http://schemas.microsoft.com/office/powerpoint/2010/main" val="2641066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t> Claims that are outside of the specified time limitations will only be considered if extenuating circumstances can be demonstrated for a late submission and are within a reasonable time frame past the 90 day limit.  Request for an extension must be made to MSI in writing and will be approved on a case by case basis.</a:t>
            </a:r>
          </a:p>
          <a:p>
            <a:endParaRPr lang="en-CA" altLang="en-US" dirty="0"/>
          </a:p>
          <a:p>
            <a:r>
              <a:rPr lang="en-CA" altLang="en-US" dirty="0"/>
              <a:t>The time frame for submitting the request to MSI for late submission should be within one month following the 90 day limit. Examples of extenuating circumstances may include physical damage to office such as fire or flood and or a serious technical issue.</a:t>
            </a:r>
            <a:endParaRPr lang="en-CA" altLang="en-US" dirty="0">
              <a:cs typeface="Calibri"/>
            </a:endParaRPr>
          </a:p>
          <a:p>
            <a:endParaRPr lang="en-CA" altLang="en-US" dirty="0"/>
          </a:p>
          <a:p>
            <a:r>
              <a:rPr lang="en-CA" altLang="en-US" dirty="0"/>
              <a:t>Circumstances relating to staffing issues/shortages and misfiled or lost claims cannot be accepted by MSI as valid explanations for a late submission.</a:t>
            </a:r>
            <a:endParaRPr lang="en-CA" altLang="en-US" dirty="0">
              <a:cs typeface="Calibri"/>
            </a:endParaRPr>
          </a:p>
          <a:p>
            <a:r>
              <a:rPr lang="en-CA" altLang="en-US" dirty="0">
                <a:cs typeface="Calibri"/>
              </a:rPr>
              <a:t>90 DAYS – not 3 months</a:t>
            </a:r>
          </a:p>
          <a:p>
            <a:r>
              <a:rPr lang="en-CA" altLang="en-US" dirty="0">
                <a:cs typeface="Calibri"/>
              </a:rPr>
              <a:t>Recommended to not wait until last day(s) to submit - </a:t>
            </a:r>
          </a:p>
          <a:p>
            <a:r>
              <a:rPr lang="en-CA" altLang="en-US" dirty="0">
                <a:cs typeface="Calibri"/>
              </a:rPr>
              <a:t>Cut-off dates / payment dates published in bulletins</a:t>
            </a:r>
          </a:p>
          <a:p>
            <a:endParaRPr lang="en-CA" altLang="en-US" dirty="0">
              <a:cs typeface="Calibri"/>
            </a:endParaRPr>
          </a:p>
          <a:p>
            <a:r>
              <a:rPr lang="en-CA" altLang="en-US" dirty="0">
                <a:cs typeface="Calibri"/>
              </a:rPr>
              <a:t>**physicians will be notified 90 days in advance of the timeline change</a:t>
            </a:r>
          </a:p>
          <a:p>
            <a:endParaRPr lang="en-CA" dirty="0"/>
          </a:p>
        </p:txBody>
      </p:sp>
      <p:sp>
        <p:nvSpPr>
          <p:cNvPr id="4" name="Slide Number Placeholder 3"/>
          <p:cNvSpPr>
            <a:spLocks noGrp="1"/>
          </p:cNvSpPr>
          <p:nvPr>
            <p:ph type="sldNum" sz="quarter" idx="5"/>
          </p:nvPr>
        </p:nvSpPr>
        <p:spPr/>
        <p:txBody>
          <a:bodyPr/>
          <a:lstStyle/>
          <a:p>
            <a:fld id="{BD3CC455-C77E-4104-B22D-2B1282F544B4}" type="slidenum">
              <a:rPr lang="en-CA" smtClean="0"/>
              <a:t>11</a:t>
            </a:fld>
            <a:endParaRPr lang="en-CA"/>
          </a:p>
        </p:txBody>
      </p:sp>
    </p:spTree>
    <p:extLst>
      <p:ext uri="{BB962C8B-B14F-4D97-AF65-F5344CB8AC3E}">
        <p14:creationId xmlns:p14="http://schemas.microsoft.com/office/powerpoint/2010/main" val="3721327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D3CC455-C77E-4104-B22D-2B1282F544B4}" type="slidenum">
              <a:rPr lang="en-CA" smtClean="0"/>
              <a:t>12</a:t>
            </a:fld>
            <a:endParaRPr lang="en-CA"/>
          </a:p>
        </p:txBody>
      </p:sp>
    </p:spTree>
    <p:extLst>
      <p:ext uri="{BB962C8B-B14F-4D97-AF65-F5344CB8AC3E}">
        <p14:creationId xmlns:p14="http://schemas.microsoft.com/office/powerpoint/2010/main" val="3660918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D3CC455-C77E-4104-B22D-2B1282F544B4}" type="slidenum">
              <a:rPr lang="en-CA" smtClean="0"/>
              <a:t>13</a:t>
            </a:fld>
            <a:endParaRPr lang="en-CA"/>
          </a:p>
        </p:txBody>
      </p:sp>
    </p:spTree>
    <p:extLst>
      <p:ext uri="{BB962C8B-B14F-4D97-AF65-F5344CB8AC3E}">
        <p14:creationId xmlns:p14="http://schemas.microsoft.com/office/powerpoint/2010/main" val="167100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ct val="20000"/>
              </a:spcBef>
              <a:buFont typeface="Arial"/>
              <a:buChar char="•"/>
            </a:pPr>
            <a:r>
              <a:rPr lang="en-US" dirty="0"/>
              <a:t>Documentation for Comprehensive Visits 5.1.7</a:t>
            </a:r>
          </a:p>
          <a:p>
            <a:pPr marL="285750" indent="-285750">
              <a:spcBef>
                <a:spcPct val="20000"/>
              </a:spcBef>
              <a:buFont typeface="Arial"/>
              <a:buChar char="•"/>
            </a:pPr>
            <a:r>
              <a:rPr lang="en-US" dirty="0"/>
              <a:t>Documentation for Counselling Services 5.2.201</a:t>
            </a:r>
            <a:endParaRPr lang="en-US" dirty="0">
              <a:cs typeface="Calibri"/>
            </a:endParaRPr>
          </a:p>
          <a:p>
            <a:pPr marL="285750" indent="-285750">
              <a:spcBef>
                <a:spcPct val="20000"/>
              </a:spcBef>
              <a:buFont typeface="Arial"/>
              <a:buChar char="•"/>
            </a:pPr>
            <a:r>
              <a:rPr lang="en-US" dirty="0">
                <a:cs typeface="Calibri"/>
              </a:rPr>
              <a:t>Further information and resources on record keeping can be found on CPSNS website: </a:t>
            </a:r>
            <a:r>
              <a:rPr lang="en-US" dirty="0">
                <a:hlinkClick r:id="rId3"/>
              </a:rPr>
              <a:t>Management of Medical Records - Standards &amp; Guidelines College of Physicians &amp; Surgeons of Nova Scotia (cpsns.ns.ca)</a:t>
            </a:r>
            <a:endParaRPr lang="en-US" dirty="0">
              <a:cs typeface="Calibri"/>
            </a:endParaRPr>
          </a:p>
          <a:p>
            <a:pPr marL="285750" indent="-285750">
              <a:spcBef>
                <a:spcPct val="20000"/>
              </a:spcBef>
              <a:buFont typeface="Arial"/>
              <a:buChar char="•"/>
            </a:pPr>
            <a:r>
              <a:rPr lang="en-US" dirty="0">
                <a:cs typeface="Calibri"/>
              </a:rPr>
              <a:t>**</a:t>
            </a:r>
            <a:r>
              <a:rPr lang="en-US" dirty="0"/>
              <a:t>5 year period is for MSI purposes / claims payment reasons only – and that record keeping/retention guidelines should be followed per CPSNS</a:t>
            </a:r>
          </a:p>
          <a:p>
            <a:endParaRPr lang="en-CA" dirty="0"/>
          </a:p>
        </p:txBody>
      </p:sp>
      <p:sp>
        <p:nvSpPr>
          <p:cNvPr id="4" name="Slide Number Placeholder 3"/>
          <p:cNvSpPr>
            <a:spLocks noGrp="1"/>
          </p:cNvSpPr>
          <p:nvPr>
            <p:ph type="sldNum" sz="quarter" idx="5"/>
          </p:nvPr>
        </p:nvSpPr>
        <p:spPr/>
        <p:txBody>
          <a:bodyPr/>
          <a:lstStyle/>
          <a:p>
            <a:fld id="{BD3CC455-C77E-4104-B22D-2B1282F544B4}" type="slidenum">
              <a:rPr lang="en-CA" smtClean="0"/>
              <a:t>14</a:t>
            </a:fld>
            <a:endParaRPr lang="en-CA"/>
          </a:p>
        </p:txBody>
      </p:sp>
    </p:spTree>
    <p:extLst>
      <p:ext uri="{BB962C8B-B14F-4D97-AF65-F5344CB8AC3E}">
        <p14:creationId xmlns:p14="http://schemas.microsoft.com/office/powerpoint/2010/main" val="2158226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If the primary purpose of the patient’s visit to you was to receive an uninsured service such as an alternative therapy or cosmetic procedure, you may claim for other services in limited circumstances: </a:t>
            </a:r>
            <a:endParaRPr lang="en-US" dirty="0">
              <a:cs typeface="Calibri"/>
            </a:endParaRPr>
          </a:p>
          <a:p>
            <a:pPr algn="just"/>
            <a:r>
              <a:rPr lang="en-US" dirty="0"/>
              <a:t>•           The medical issue must be completely unrelated to the reason for the visit to your clinic.</a:t>
            </a:r>
            <a:endParaRPr lang="en-US" dirty="0">
              <a:cs typeface="Calibri"/>
            </a:endParaRPr>
          </a:p>
          <a:p>
            <a:pPr algn="just"/>
            <a:r>
              <a:rPr lang="en-US" dirty="0"/>
              <a:t>•           The medical issue is of a serious nature.</a:t>
            </a:r>
            <a:endParaRPr lang="en-US" dirty="0">
              <a:cs typeface="Calibri"/>
            </a:endParaRPr>
          </a:p>
          <a:p>
            <a:endParaRPr lang="en-CA" dirty="0"/>
          </a:p>
          <a:p>
            <a:r>
              <a:rPr lang="en-US" dirty="0"/>
              <a:t>• Incidental findings:</a:t>
            </a:r>
            <a:br>
              <a:rPr lang="en-US" dirty="0">
                <a:cs typeface="+mn-lt"/>
              </a:rPr>
            </a:br>
            <a:r>
              <a:rPr lang="en-US" dirty="0"/>
              <a:t>1. If an inconsequential health matter or finding is discovered or discussed during the provision</a:t>
            </a:r>
            <a:br>
              <a:rPr lang="en-US" dirty="0">
                <a:cs typeface="+mn-lt"/>
              </a:rPr>
            </a:br>
            <a:r>
              <a:rPr lang="en-US" dirty="0"/>
              <a:t>of a non-insured service, it is not appropriate to claim for an insured service.</a:t>
            </a:r>
            <a:br>
              <a:rPr lang="en-US" dirty="0">
                <a:cs typeface="+mn-lt"/>
              </a:rPr>
            </a:br>
            <a:r>
              <a:rPr lang="en-US" dirty="0"/>
              <a:t>2. If a significant health matter or finding becomes evident, necessitating additional insured</a:t>
            </a:r>
            <a:br>
              <a:rPr lang="en-US" dirty="0">
                <a:cs typeface="+mn-lt"/>
              </a:rPr>
            </a:br>
            <a:r>
              <a:rPr lang="en-US" dirty="0"/>
              <a:t>examinations or treatments, then these subsequent medically necessary services may be</a:t>
            </a:r>
            <a:br>
              <a:rPr lang="en-US" dirty="0">
                <a:cs typeface="+mn-lt"/>
              </a:rPr>
            </a:br>
            <a:r>
              <a:rPr lang="en-US" dirty="0"/>
              <a:t>claimed to MSI. (1.1.28) </a:t>
            </a:r>
            <a:endParaRPr lang="en-CA" dirty="0"/>
          </a:p>
        </p:txBody>
      </p:sp>
      <p:sp>
        <p:nvSpPr>
          <p:cNvPr id="4" name="Slide Number Placeholder 3"/>
          <p:cNvSpPr>
            <a:spLocks noGrp="1"/>
          </p:cNvSpPr>
          <p:nvPr>
            <p:ph type="sldNum" sz="quarter" idx="5"/>
          </p:nvPr>
        </p:nvSpPr>
        <p:spPr/>
        <p:txBody>
          <a:bodyPr/>
          <a:lstStyle/>
          <a:p>
            <a:fld id="{BD3CC455-C77E-4104-B22D-2B1282F544B4}" type="slidenum">
              <a:rPr lang="en-CA" smtClean="0"/>
              <a:t>15</a:t>
            </a:fld>
            <a:endParaRPr lang="en-CA"/>
          </a:p>
        </p:txBody>
      </p:sp>
    </p:spTree>
    <p:extLst>
      <p:ext uri="{BB962C8B-B14F-4D97-AF65-F5344CB8AC3E}">
        <p14:creationId xmlns:p14="http://schemas.microsoft.com/office/powerpoint/2010/main" val="1583321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D3CC455-C77E-4104-B22D-2B1282F544B4}" type="slidenum">
              <a:rPr lang="en-CA" smtClean="0"/>
              <a:t>16</a:t>
            </a:fld>
            <a:endParaRPr lang="en-CA"/>
          </a:p>
        </p:txBody>
      </p:sp>
    </p:spTree>
    <p:extLst>
      <p:ext uri="{BB962C8B-B14F-4D97-AF65-F5344CB8AC3E}">
        <p14:creationId xmlns:p14="http://schemas.microsoft.com/office/powerpoint/2010/main" val="2338146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cs typeface="Calibri"/>
              </a:rPr>
              <a:t>Must be valid reason for the second reason / not just to separate the visits for different diagnoses. </a:t>
            </a:r>
            <a:endParaRPr lang="en-US" dirty="0">
              <a:cs typeface="+mn-lt"/>
            </a:endParaRPr>
          </a:p>
          <a:p>
            <a:pPr marL="628650" lvl="1" indent="-171450">
              <a:buFont typeface="Arial"/>
              <a:buChar char="•"/>
            </a:pPr>
            <a:r>
              <a:rPr lang="en-US" dirty="0">
                <a:cs typeface="+mn-lt"/>
              </a:rPr>
              <a:t>Must be a valid reason why the second service was performed separately</a:t>
            </a:r>
          </a:p>
          <a:p>
            <a:pPr marL="171450" indent="-171450">
              <a:buFont typeface="Arial"/>
              <a:buChar char="•"/>
            </a:pPr>
            <a:r>
              <a:rPr lang="en-US" dirty="0">
                <a:cs typeface="+mn-lt"/>
              </a:rPr>
              <a:t>Not appropriate to bill a second occurrence simply due to a visit becoming extended in duration</a:t>
            </a:r>
          </a:p>
          <a:p>
            <a:endParaRPr lang="en-CA" dirty="0"/>
          </a:p>
        </p:txBody>
      </p:sp>
      <p:sp>
        <p:nvSpPr>
          <p:cNvPr id="4" name="Slide Number Placeholder 3"/>
          <p:cNvSpPr>
            <a:spLocks noGrp="1"/>
          </p:cNvSpPr>
          <p:nvPr>
            <p:ph type="sldNum" sz="quarter" idx="5"/>
          </p:nvPr>
        </p:nvSpPr>
        <p:spPr/>
        <p:txBody>
          <a:bodyPr/>
          <a:lstStyle/>
          <a:p>
            <a:fld id="{BD3CC455-C77E-4104-B22D-2B1282F544B4}" type="slidenum">
              <a:rPr lang="en-CA" smtClean="0"/>
              <a:t>17</a:t>
            </a:fld>
            <a:endParaRPr lang="en-CA"/>
          </a:p>
        </p:txBody>
      </p:sp>
    </p:spTree>
    <p:extLst>
      <p:ext uri="{BB962C8B-B14F-4D97-AF65-F5344CB8AC3E}">
        <p14:creationId xmlns:p14="http://schemas.microsoft.com/office/powerpoint/2010/main" val="4031155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D3CC455-C77E-4104-B22D-2B1282F544B4}" type="slidenum">
              <a:rPr lang="en-CA" smtClean="0"/>
              <a:t>18</a:t>
            </a:fld>
            <a:endParaRPr lang="en-CA"/>
          </a:p>
        </p:txBody>
      </p:sp>
    </p:spTree>
    <p:extLst>
      <p:ext uri="{BB962C8B-B14F-4D97-AF65-F5344CB8AC3E}">
        <p14:creationId xmlns:p14="http://schemas.microsoft.com/office/powerpoint/2010/main" val="1991455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D3CC455-C77E-4104-B22D-2B1282F544B4}" type="slidenum">
              <a:rPr lang="en-CA" smtClean="0"/>
              <a:t>19</a:t>
            </a:fld>
            <a:endParaRPr lang="en-CA"/>
          </a:p>
        </p:txBody>
      </p:sp>
    </p:spTree>
    <p:extLst>
      <p:ext uri="{BB962C8B-B14F-4D97-AF65-F5344CB8AC3E}">
        <p14:creationId xmlns:p14="http://schemas.microsoft.com/office/powerpoint/2010/main" val="2332091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D3CC455-C77E-4104-B22D-2B1282F544B4}" type="slidenum">
              <a:rPr lang="en-CA" smtClean="0"/>
              <a:t>2</a:t>
            </a:fld>
            <a:endParaRPr lang="en-CA"/>
          </a:p>
        </p:txBody>
      </p:sp>
    </p:spTree>
    <p:extLst>
      <p:ext uri="{BB962C8B-B14F-4D97-AF65-F5344CB8AC3E}">
        <p14:creationId xmlns:p14="http://schemas.microsoft.com/office/powerpoint/2010/main" val="4021365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Physicians will receive funding for their LFM hourly contracted hours to their Hourly BA for the purpose of payment of funds for this hourly component of the contract.</a:t>
            </a:r>
            <a:endParaRPr lang="en-US" dirty="0">
              <a:cs typeface="Calibri"/>
            </a:endParaRPr>
          </a:p>
          <a:p>
            <a:r>
              <a:rPr lang="en-US" dirty="0">
                <a:cs typeface="Calibri"/>
              </a:rPr>
              <a:t>Health service code HDAY1 for </a:t>
            </a:r>
            <a:r>
              <a:rPr lang="en-US" dirty="0"/>
              <a:t>daytime hours worked and health service code </a:t>
            </a:r>
            <a:r>
              <a:rPr lang="en-US" b="1" dirty="0"/>
              <a:t>HEVW1</a:t>
            </a:r>
            <a:r>
              <a:rPr lang="en-US" dirty="0"/>
              <a:t> for clinical evening/weekend/holiday hours worked.</a:t>
            </a:r>
          </a:p>
          <a:p>
            <a:endParaRPr lang="en-US" dirty="0"/>
          </a:p>
          <a:p>
            <a:r>
              <a:rPr lang="en-US" dirty="0"/>
              <a:t>LFM Hourly Health Card Number 0015800568, DOB April 1, 1969, Dx Code V689 (Encounters for other specified administrative purpose). (name 'LFM HOURLY')</a:t>
            </a:r>
            <a:endParaRPr lang="en-US" dirty="0">
              <a:cs typeface="Calibri"/>
            </a:endParaRPr>
          </a:p>
          <a:p>
            <a:r>
              <a:rPr lang="en-US" dirty="0">
                <a:cs typeface="Calibri"/>
              </a:rPr>
              <a:t>Submit the number of hours worked in the 'unit' field of the claim </a:t>
            </a:r>
            <a:r>
              <a:rPr lang="en-US" dirty="0"/>
              <a:t>(i.e., 8.5 daytime hours = 8.5 units)</a:t>
            </a:r>
            <a:endParaRPr lang="en-US" dirty="0">
              <a:cs typeface="Calibri"/>
            </a:endParaRPr>
          </a:p>
          <a:p>
            <a:endParaRPr lang="en-US" dirty="0">
              <a:cs typeface="Calibri"/>
            </a:endParaRPr>
          </a:p>
          <a:p>
            <a:r>
              <a:rPr lang="en-US" dirty="0"/>
              <a:t>The HSC itself Pays $0 (contracted hours are being paid biweekly) – Physicians are required to submit these claims under their LFM Hourly BA for tracking purposes. These billings will also be used to track any reconciliation payments physicians are entitled to when they work, and bill, more or less than their contracted hours. </a:t>
            </a:r>
            <a:endParaRPr lang="en-US" dirty="0">
              <a:cs typeface="Calibri"/>
            </a:endParaRPr>
          </a:p>
          <a:p>
            <a:r>
              <a:rPr lang="en-US" sz="1200" dirty="0">
                <a:cs typeface="Calibri"/>
              </a:rPr>
              <a:t>For complete billing guidelines – </a:t>
            </a:r>
            <a:r>
              <a:rPr lang="en-US" sz="1200" dirty="0">
                <a:cs typeface="Calibri"/>
                <a:hlinkClick r:id="rId3"/>
              </a:rPr>
              <a:t>please see the October 27, 2023</a:t>
            </a:r>
            <a:r>
              <a:rPr lang="en-US" sz="1200" dirty="0">
                <a:cs typeface="Calibri"/>
              </a:rPr>
              <a:t> Physician's Bulletin</a:t>
            </a:r>
            <a:endParaRPr lang="en-CA" dirty="0"/>
          </a:p>
        </p:txBody>
      </p:sp>
      <p:sp>
        <p:nvSpPr>
          <p:cNvPr id="4" name="Slide Number Placeholder 3"/>
          <p:cNvSpPr>
            <a:spLocks noGrp="1"/>
          </p:cNvSpPr>
          <p:nvPr>
            <p:ph type="sldNum" sz="quarter" idx="5"/>
          </p:nvPr>
        </p:nvSpPr>
        <p:spPr/>
        <p:txBody>
          <a:bodyPr/>
          <a:lstStyle/>
          <a:p>
            <a:fld id="{BD3CC455-C77E-4104-B22D-2B1282F544B4}" type="slidenum">
              <a:rPr lang="en-CA" smtClean="0"/>
              <a:t>20</a:t>
            </a:fld>
            <a:endParaRPr lang="en-CA"/>
          </a:p>
        </p:txBody>
      </p:sp>
    </p:spTree>
    <p:extLst>
      <p:ext uri="{BB962C8B-B14F-4D97-AF65-F5344CB8AC3E}">
        <p14:creationId xmlns:p14="http://schemas.microsoft.com/office/powerpoint/2010/main" val="2956503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D3CC455-C77E-4104-B22D-2B1282F544B4}" type="slidenum">
              <a:rPr lang="en-CA" smtClean="0"/>
              <a:t>21</a:t>
            </a:fld>
            <a:endParaRPr lang="en-CA"/>
          </a:p>
        </p:txBody>
      </p:sp>
    </p:spTree>
    <p:extLst>
      <p:ext uri="{BB962C8B-B14F-4D97-AF65-F5344CB8AC3E}">
        <p14:creationId xmlns:p14="http://schemas.microsoft.com/office/powerpoint/2010/main" val="536822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confirmation letter must be completed and returned to the MSI office. This letter is included in your initial registration package. </a:t>
            </a:r>
          </a:p>
          <a:p>
            <a:endParaRPr lang="en-US" dirty="0"/>
          </a:p>
          <a:p>
            <a:r>
              <a:rPr lang="en-US" dirty="0"/>
              <a:t>/ FAQ </a:t>
            </a:r>
            <a:r>
              <a:rPr lang="en-CA" dirty="0">
                <a:hlinkClick r:id="rId3"/>
              </a:rPr>
              <a:t>ME-CARE-FAQ-2021.pdf (bluecross.ca)</a:t>
            </a:r>
            <a:endParaRPr lang="en-CA" dirty="0"/>
          </a:p>
          <a:p>
            <a:endParaRPr lang="en-CA" dirty="0">
              <a:cs typeface="Calibri"/>
            </a:endParaRPr>
          </a:p>
          <a:p>
            <a:pPr marL="628650" lvl="1" indent="-171450">
              <a:spcBef>
                <a:spcPct val="20000"/>
              </a:spcBef>
              <a:buFont typeface="Arial"/>
              <a:buChar char="•"/>
            </a:pPr>
            <a:r>
              <a:rPr lang="en-US" dirty="0"/>
              <a:t>limited visits</a:t>
            </a:r>
            <a:endParaRPr lang="en-US" dirty="0">
              <a:cs typeface="Calibri"/>
            </a:endParaRPr>
          </a:p>
          <a:p>
            <a:pPr marL="628650" lvl="1" indent="-171450">
              <a:spcBef>
                <a:spcPct val="20000"/>
              </a:spcBef>
              <a:buFont typeface="Arial"/>
              <a:buChar char="•"/>
            </a:pPr>
            <a:r>
              <a:rPr lang="en-US" dirty="0"/>
              <a:t>Prenatal visits</a:t>
            </a:r>
            <a:endParaRPr lang="en-US" dirty="0">
              <a:cs typeface="Calibri"/>
            </a:endParaRPr>
          </a:p>
          <a:p>
            <a:pPr marL="628650" lvl="1" indent="-171450">
              <a:spcBef>
                <a:spcPct val="20000"/>
              </a:spcBef>
              <a:buFont typeface="Arial"/>
              <a:buChar char="•"/>
            </a:pPr>
            <a:r>
              <a:rPr lang="en-US" dirty="0"/>
              <a:t>Well baby visits</a:t>
            </a:r>
            <a:endParaRPr lang="en-US" dirty="0">
              <a:cs typeface="Calibri"/>
            </a:endParaRPr>
          </a:p>
          <a:p>
            <a:endParaRPr lang="en-CA" dirty="0"/>
          </a:p>
        </p:txBody>
      </p:sp>
      <p:sp>
        <p:nvSpPr>
          <p:cNvPr id="4" name="Slide Number Placeholder 3"/>
          <p:cNvSpPr>
            <a:spLocks noGrp="1"/>
          </p:cNvSpPr>
          <p:nvPr>
            <p:ph type="sldNum" sz="quarter" idx="5"/>
          </p:nvPr>
        </p:nvSpPr>
        <p:spPr/>
        <p:txBody>
          <a:bodyPr/>
          <a:lstStyle/>
          <a:p>
            <a:fld id="{BD3CC455-C77E-4104-B22D-2B1282F544B4}" type="slidenum">
              <a:rPr lang="en-CA" smtClean="0"/>
              <a:t>22</a:t>
            </a:fld>
            <a:endParaRPr lang="en-CA"/>
          </a:p>
        </p:txBody>
      </p:sp>
    </p:spTree>
    <p:extLst>
      <p:ext uri="{BB962C8B-B14F-4D97-AF65-F5344CB8AC3E}">
        <p14:creationId xmlns:p14="http://schemas.microsoft.com/office/powerpoint/2010/main" val="1586461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Also eligible for GPEW</a:t>
            </a:r>
            <a:endParaRPr lang="en-US" dirty="0"/>
          </a:p>
          <a:p>
            <a:r>
              <a:rPr lang="en-US" dirty="0">
                <a:cs typeface="Calibri"/>
              </a:rPr>
              <a:t>Each additional multiple pays 17MSU</a:t>
            </a:r>
          </a:p>
          <a:p>
            <a:endParaRPr lang="en-US" dirty="0">
              <a:cs typeface="Calibri"/>
            </a:endParaRPr>
          </a:p>
          <a:p>
            <a:r>
              <a:rPr lang="en-US" dirty="0">
                <a:cs typeface="Calibri"/>
              </a:rPr>
              <a:t>24 minutes </a:t>
            </a:r>
            <a:r>
              <a:rPr lang="en-US" dirty="0" err="1">
                <a:cs typeface="Calibri"/>
              </a:rPr>
              <a:t>FTF</a:t>
            </a:r>
            <a:endParaRPr lang="en-US" dirty="0">
              <a:cs typeface="Calibri"/>
            </a:endParaRPr>
          </a:p>
          <a:p>
            <a:endParaRPr lang="en-CA" dirty="0"/>
          </a:p>
        </p:txBody>
      </p:sp>
      <p:sp>
        <p:nvSpPr>
          <p:cNvPr id="4" name="Slide Number Placeholder 3"/>
          <p:cNvSpPr>
            <a:spLocks noGrp="1"/>
          </p:cNvSpPr>
          <p:nvPr>
            <p:ph type="sldNum" sz="quarter" idx="5"/>
          </p:nvPr>
        </p:nvSpPr>
        <p:spPr/>
        <p:txBody>
          <a:bodyPr/>
          <a:lstStyle/>
          <a:p>
            <a:fld id="{BD3CC455-C77E-4104-B22D-2B1282F544B4}" type="slidenum">
              <a:rPr lang="en-CA" smtClean="0"/>
              <a:t>23</a:t>
            </a:fld>
            <a:endParaRPr lang="en-CA"/>
          </a:p>
        </p:txBody>
      </p:sp>
    </p:spTree>
    <p:extLst>
      <p:ext uri="{BB962C8B-B14F-4D97-AF65-F5344CB8AC3E}">
        <p14:creationId xmlns:p14="http://schemas.microsoft.com/office/powerpoint/2010/main" val="465779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pPr marL="171450" indent="-171450">
              <a:buFont typeface="Calibri"/>
              <a:buChar char="-"/>
            </a:pPr>
            <a:r>
              <a:rPr lang="en-US" dirty="0">
                <a:cs typeface="Calibri"/>
              </a:rPr>
              <a:t>Full billing details are available in the Physician's Bulletins</a:t>
            </a:r>
            <a:endParaRPr lang="en-US" dirty="0"/>
          </a:p>
          <a:p>
            <a:pPr marL="171450" indent="-171450">
              <a:buFont typeface="Calibri"/>
              <a:buChar char="-"/>
            </a:pPr>
            <a:r>
              <a:rPr lang="en-US" dirty="0">
                <a:cs typeface="Calibri"/>
              </a:rPr>
              <a:t>Cannot be billed with any other visit or procedure code at the same encounter</a:t>
            </a:r>
          </a:p>
          <a:p>
            <a:pPr marL="171450" indent="-171450">
              <a:buFont typeface="Calibri"/>
              <a:buChar char="-"/>
            </a:pPr>
            <a:r>
              <a:rPr lang="en-US" dirty="0">
                <a:cs typeface="Calibri"/>
              </a:rPr>
              <a:t>Effective July 24, 2023</a:t>
            </a:r>
          </a:p>
          <a:p>
            <a:pPr marL="171450" indent="-171450">
              <a:buFont typeface="Calibri"/>
              <a:buChar char="-"/>
            </a:pPr>
            <a:endParaRPr lang="en-US" dirty="0">
              <a:cs typeface="Calibri"/>
            </a:endParaRPr>
          </a:p>
          <a:p>
            <a:pPr marL="171450" indent="-171450">
              <a:buFont typeface="Calibri"/>
              <a:buChar char="-"/>
            </a:pPr>
            <a:r>
              <a:rPr lang="en-US" dirty="0">
                <a:cs typeface="Calibri"/>
              </a:rPr>
              <a:t>*now billable for nursing homes if the provider has nursing home coverage as part of their LFM</a:t>
            </a:r>
          </a:p>
          <a:p>
            <a:pPr marL="171450" indent="-171450">
              <a:buFont typeface="Calibri"/>
              <a:buChar char="-"/>
            </a:pPr>
            <a:r>
              <a:rPr lang="en-US" dirty="0">
                <a:cs typeface="Calibri"/>
              </a:rPr>
              <a:t>34msu + 17msu for each additional multiple</a:t>
            </a:r>
          </a:p>
          <a:p>
            <a:pPr marL="171450" indent="-171450">
              <a:buFont typeface="Calibri"/>
              <a:buChar char="-"/>
            </a:pPr>
            <a:r>
              <a:rPr lang="en-US" dirty="0"/>
              <a:t>It is not appropriate to bill MSI for a ‘meet and greet’ visit with a new patient unless a health-related concern/complaint has been addressed at the visit. When accepting a patient into your practice, the NPIV1 new patient intake visit can be claimed for the purpose of gathering a detailed patient history to establish an ongoing patient-physician relationship and to construct the patient’s medical record. (see full guidelines in the interim fee guide Interim-Fee-Reference-Guide-May-2025.pdf) The NPIV1 is an initial visit with the patient and cannot be done virtually.</a:t>
            </a:r>
            <a:endParaRPr lang="en-US" dirty="0">
              <a:cs typeface="Calibri"/>
            </a:endParaRPr>
          </a:p>
          <a:p>
            <a:endParaRPr lang="en-CA" dirty="0"/>
          </a:p>
        </p:txBody>
      </p:sp>
      <p:sp>
        <p:nvSpPr>
          <p:cNvPr id="4" name="Slide Number Placeholder 3"/>
          <p:cNvSpPr>
            <a:spLocks noGrp="1"/>
          </p:cNvSpPr>
          <p:nvPr>
            <p:ph type="sldNum" sz="quarter" idx="5"/>
          </p:nvPr>
        </p:nvSpPr>
        <p:spPr/>
        <p:txBody>
          <a:bodyPr/>
          <a:lstStyle/>
          <a:p>
            <a:fld id="{BD3CC455-C77E-4104-B22D-2B1282F544B4}" type="slidenum">
              <a:rPr lang="en-CA" smtClean="0"/>
              <a:t>24</a:t>
            </a:fld>
            <a:endParaRPr lang="en-CA"/>
          </a:p>
        </p:txBody>
      </p:sp>
    </p:spTree>
    <p:extLst>
      <p:ext uri="{BB962C8B-B14F-4D97-AF65-F5344CB8AC3E}">
        <p14:creationId xmlns:p14="http://schemas.microsoft.com/office/powerpoint/2010/main" val="1357038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cs typeface="Calibri"/>
              </a:rPr>
              <a:t>Appointment books must be retained to verify the booked appointment times.</a:t>
            </a:r>
          </a:p>
          <a:p>
            <a:endParaRPr lang="en-CA" dirty="0"/>
          </a:p>
        </p:txBody>
      </p:sp>
      <p:sp>
        <p:nvSpPr>
          <p:cNvPr id="4" name="Slide Number Placeholder 3"/>
          <p:cNvSpPr>
            <a:spLocks noGrp="1"/>
          </p:cNvSpPr>
          <p:nvPr>
            <p:ph type="sldNum" sz="quarter" idx="5"/>
          </p:nvPr>
        </p:nvSpPr>
        <p:spPr/>
        <p:txBody>
          <a:bodyPr/>
          <a:lstStyle/>
          <a:p>
            <a:fld id="{BD3CC455-C77E-4104-B22D-2B1282F544B4}" type="slidenum">
              <a:rPr lang="en-CA" smtClean="0"/>
              <a:t>25</a:t>
            </a:fld>
            <a:endParaRPr lang="en-CA"/>
          </a:p>
        </p:txBody>
      </p:sp>
    </p:spTree>
    <p:extLst>
      <p:ext uri="{BB962C8B-B14F-4D97-AF65-F5344CB8AC3E}">
        <p14:creationId xmlns:p14="http://schemas.microsoft.com/office/powerpoint/2010/main" val="1565730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tLang="en-US" dirty="0">
              <a:cs typeface="Calibri"/>
            </a:endParaRPr>
          </a:p>
          <a:p>
            <a:r>
              <a:rPr lang="en-CA" altLang="en-US" dirty="0"/>
              <a:t>This code was developed to address a higher level of complexity with some patients.</a:t>
            </a:r>
            <a:endParaRPr lang="en-CA" dirty="0"/>
          </a:p>
          <a:p>
            <a:pPr eaLnBrk="1" hangingPunct="1"/>
            <a:endParaRPr lang="en-CA" altLang="en-US" dirty="0"/>
          </a:p>
          <a:p>
            <a:r>
              <a:rPr lang="en-CA" dirty="0"/>
              <a:t>Preamble 5.1.58</a:t>
            </a:r>
            <a:endParaRPr lang="en-CA" dirty="0">
              <a:cs typeface="Calibri"/>
            </a:endParaRPr>
          </a:p>
          <a:p>
            <a:pPr eaLnBrk="1" hangingPunct="1"/>
            <a:r>
              <a:rPr lang="en-US" altLang="en-US" sz="1200" dirty="0">
                <a:solidFill>
                  <a:srgbClr val="000000"/>
                </a:solidFill>
              </a:rPr>
              <a:t>Documentation must indicate the three eligible chronic diseases under active management or there must be a readily accessible patient profile listing the chronic diseases in the patient record. The documentation or profile may include the date of onset (when/if this is known by the physician)</a:t>
            </a:r>
            <a:r>
              <a:rPr lang="en-US" altLang="en-US" dirty="0"/>
              <a:t> </a:t>
            </a:r>
            <a:br>
              <a:rPr lang="en-US" altLang="en-US" dirty="0">
                <a:cs typeface="+mn-lt"/>
              </a:rPr>
            </a:br>
            <a:endParaRPr lang="en-US" altLang="en-US" dirty="0"/>
          </a:p>
          <a:p>
            <a:pPr eaLnBrk="1" hangingPunct="1"/>
            <a:r>
              <a:rPr lang="en-US" altLang="en-US" sz="1200" dirty="0">
                <a:solidFill>
                  <a:srgbClr val="000000"/>
                </a:solidFill>
              </a:rPr>
              <a:t>The term active management is intended to mean that the patient requires ongoing monitoring, maintenance or intervention to control, limit progression, or palliate a chronic disease</a:t>
            </a:r>
            <a:r>
              <a:rPr lang="en-US" altLang="en-US" dirty="0"/>
              <a:t> </a:t>
            </a:r>
            <a:endParaRPr lang="en-CA" dirty="0"/>
          </a:p>
        </p:txBody>
      </p:sp>
      <p:sp>
        <p:nvSpPr>
          <p:cNvPr id="4" name="Slide Number Placeholder 3"/>
          <p:cNvSpPr>
            <a:spLocks noGrp="1"/>
          </p:cNvSpPr>
          <p:nvPr>
            <p:ph type="sldNum" sz="quarter" idx="5"/>
          </p:nvPr>
        </p:nvSpPr>
        <p:spPr/>
        <p:txBody>
          <a:bodyPr/>
          <a:lstStyle/>
          <a:p>
            <a:fld id="{BD3CC455-C77E-4104-B22D-2B1282F544B4}" type="slidenum">
              <a:rPr lang="en-CA" smtClean="0"/>
              <a:t>26</a:t>
            </a:fld>
            <a:endParaRPr lang="en-CA"/>
          </a:p>
        </p:txBody>
      </p:sp>
    </p:spTree>
    <p:extLst>
      <p:ext uri="{BB962C8B-B14F-4D97-AF65-F5344CB8AC3E}">
        <p14:creationId xmlns:p14="http://schemas.microsoft.com/office/powerpoint/2010/main" val="4287892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0000FF"/>
                </a:solidFill>
                <a:cs typeface="Calibri" panose="020F0502020204030204" pitchFamily="34" charset="0"/>
                <a:sym typeface="Helvetica Neue"/>
              </a:rPr>
              <a:t>May not be claimed within 30 days of any other visit on the same patient for the same condition</a:t>
            </a:r>
          </a:p>
          <a:p>
            <a:pPr marL="171450" indent="-171450">
              <a:spcBef>
                <a:spcPct val="20000"/>
              </a:spcBef>
              <a:buFont typeface="Arial"/>
              <a:buChar char="•"/>
            </a:pPr>
            <a:r>
              <a:rPr lang="en-US" dirty="0"/>
              <a:t>This excludes those examinations performed in accordance with guidelines relating to preventive health exams  (Age specific preventive services where indicated as determined by current guidelines for well baby</a:t>
            </a:r>
            <a:br>
              <a:rPr lang="en-US" dirty="0">
                <a:cs typeface="+mn-lt"/>
              </a:rPr>
            </a:br>
            <a:r>
              <a:rPr lang="en-US" dirty="0"/>
              <a:t>care, vaccinations, inoculations, etc. This would include examinations offered to individuals who have a family history, symptoms or signs or other diseases that put them at risk for preventable target conditions.)</a:t>
            </a:r>
            <a:br>
              <a:rPr lang="en-US" dirty="0">
                <a:cs typeface="+mn-lt"/>
              </a:rPr>
            </a:br>
            <a:endParaRPr lang="en-US" dirty="0"/>
          </a:p>
          <a:p>
            <a:pPr marL="171450" indent="-171450">
              <a:spcBef>
                <a:spcPct val="20000"/>
              </a:spcBef>
              <a:buFont typeface="Arial"/>
              <a:buChar char="•"/>
            </a:pPr>
            <a:r>
              <a:rPr lang="en-US" b="1" dirty="0">
                <a:cs typeface="Calibri"/>
              </a:rPr>
              <a:t>DOCUMENT at time of visit</a:t>
            </a:r>
            <a:r>
              <a:rPr lang="en-US" dirty="0">
                <a:cs typeface="Calibri"/>
              </a:rPr>
              <a:t> – documentation requirements must be completed in full on the chart at the time of the visit – even if the patient is already known to you/has history in the chart – must be documented with that visit</a:t>
            </a:r>
          </a:p>
          <a:p>
            <a:endParaRPr lang="en-CA" dirty="0"/>
          </a:p>
        </p:txBody>
      </p:sp>
      <p:sp>
        <p:nvSpPr>
          <p:cNvPr id="4" name="Slide Number Placeholder 3"/>
          <p:cNvSpPr>
            <a:spLocks noGrp="1"/>
          </p:cNvSpPr>
          <p:nvPr>
            <p:ph type="sldNum" sz="quarter" idx="5"/>
          </p:nvPr>
        </p:nvSpPr>
        <p:spPr/>
        <p:txBody>
          <a:bodyPr/>
          <a:lstStyle/>
          <a:p>
            <a:fld id="{BD3CC455-C77E-4104-B22D-2B1282F544B4}" type="slidenum">
              <a:rPr lang="en-CA" smtClean="0"/>
              <a:t>27</a:t>
            </a:fld>
            <a:endParaRPr lang="en-CA"/>
          </a:p>
        </p:txBody>
      </p:sp>
    </p:spTree>
    <p:extLst>
      <p:ext uri="{BB962C8B-B14F-4D97-AF65-F5344CB8AC3E}">
        <p14:creationId xmlns:p14="http://schemas.microsoft.com/office/powerpoint/2010/main" val="12911534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D3CC455-C77E-4104-B22D-2B1282F544B4}" type="slidenum">
              <a:rPr lang="en-CA" smtClean="0"/>
              <a:t>28</a:t>
            </a:fld>
            <a:endParaRPr lang="en-CA"/>
          </a:p>
        </p:txBody>
      </p:sp>
    </p:spTree>
    <p:extLst>
      <p:ext uri="{BB962C8B-B14F-4D97-AF65-F5344CB8AC3E}">
        <p14:creationId xmlns:p14="http://schemas.microsoft.com/office/powerpoint/2010/main" val="9205947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IUDs / Lumps/bumps / mental health/addictions within scope of GP</a:t>
            </a:r>
          </a:p>
          <a:p>
            <a:endParaRPr lang="en-US" dirty="0">
              <a:cs typeface="Calibri"/>
            </a:endParaRPr>
          </a:p>
          <a:p>
            <a:r>
              <a:rPr lang="en-US" dirty="0"/>
              <a:t>Consults may be claimed for referrals from nurse practitioners, midwives, optometrists and dentists, however, a consult may not be claimed for referrals from other health care professionals; e.g., nurses, podiatrists</a:t>
            </a:r>
            <a:endParaRPr lang="en-US" dirty="0">
              <a:cs typeface="Calibri"/>
            </a:endParaRPr>
          </a:p>
          <a:p>
            <a:endParaRPr lang="en-CA" dirty="0"/>
          </a:p>
        </p:txBody>
      </p:sp>
      <p:sp>
        <p:nvSpPr>
          <p:cNvPr id="4" name="Slide Number Placeholder 3"/>
          <p:cNvSpPr>
            <a:spLocks noGrp="1"/>
          </p:cNvSpPr>
          <p:nvPr>
            <p:ph type="sldNum" sz="quarter" idx="5"/>
          </p:nvPr>
        </p:nvSpPr>
        <p:spPr/>
        <p:txBody>
          <a:bodyPr/>
          <a:lstStyle/>
          <a:p>
            <a:fld id="{BD3CC455-C77E-4104-B22D-2B1282F544B4}" type="slidenum">
              <a:rPr lang="en-CA" smtClean="0"/>
              <a:t>29</a:t>
            </a:fld>
            <a:endParaRPr lang="en-CA"/>
          </a:p>
        </p:txBody>
      </p:sp>
    </p:spTree>
    <p:extLst>
      <p:ext uri="{BB962C8B-B14F-4D97-AF65-F5344CB8AC3E}">
        <p14:creationId xmlns:p14="http://schemas.microsoft.com/office/powerpoint/2010/main" val="241376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D3CC455-C77E-4104-B22D-2B1282F544B4}" type="slidenum">
              <a:rPr lang="en-CA" smtClean="0"/>
              <a:t>3</a:t>
            </a:fld>
            <a:endParaRPr lang="en-CA"/>
          </a:p>
        </p:txBody>
      </p:sp>
    </p:spTree>
    <p:extLst>
      <p:ext uri="{BB962C8B-B14F-4D97-AF65-F5344CB8AC3E}">
        <p14:creationId xmlns:p14="http://schemas.microsoft.com/office/powerpoint/2010/main" val="1130801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endParaRPr lang="en-US" dirty="0">
              <a:solidFill>
                <a:srgbClr val="0000FF"/>
              </a:solidFill>
              <a:cs typeface="Calibri"/>
              <a:sym typeface="Helvetica Neue"/>
            </a:endParaRPr>
          </a:p>
          <a:p>
            <a:pPr marL="361950" indent="-361950">
              <a:buFont typeface="Arial" panose="020B0604020202020204" pitchFamily="34" charset="0"/>
              <a:buChar char="•"/>
              <a:defRPr/>
            </a:pPr>
            <a:r>
              <a:rPr lang="en-US" dirty="0">
                <a:solidFill>
                  <a:srgbClr val="0000FF"/>
                </a:solidFill>
                <a:cs typeface="Calibri"/>
                <a:sym typeface="Helvetica Neue"/>
              </a:rPr>
              <a:t>If one vaccine is administered but no associated office visit is billed, claim the full fee of 6.0MSU.</a:t>
            </a:r>
            <a:endParaRPr lang="en-US" dirty="0">
              <a:cs typeface="Calibri"/>
            </a:endParaRPr>
          </a:p>
          <a:p>
            <a:pPr marL="362480" indent="-362480">
              <a:buFont typeface="Arial" panose="020B0604020202020204" pitchFamily="34" charset="0"/>
              <a:buChar char="•"/>
              <a:defRPr/>
            </a:pPr>
            <a:endParaRPr lang="en-US" dirty="0">
              <a:solidFill>
                <a:srgbClr val="0000FF"/>
              </a:solidFill>
              <a:cs typeface="Calibri" panose="020F0502020204030204" pitchFamily="34" charset="0"/>
              <a:sym typeface="Helvetica Neue"/>
            </a:endParaRPr>
          </a:p>
          <a:p>
            <a:pPr marL="361950" indent="-361950">
              <a:buFont typeface="Arial" panose="020B0604020202020204" pitchFamily="34" charset="0"/>
              <a:buChar char="•"/>
              <a:defRPr/>
            </a:pPr>
            <a:r>
              <a:rPr lang="en-US" dirty="0">
                <a:solidFill>
                  <a:srgbClr val="0000FF"/>
                </a:solidFill>
                <a:cs typeface="Calibri"/>
                <a:sym typeface="Helvetica Neue"/>
              </a:rPr>
              <a:t>If two vaccines are administered at the same visit but no associated office visit is billed, claim the full fee of 6.0MSU each.</a:t>
            </a:r>
            <a:endParaRPr lang="en-US" dirty="0">
              <a:solidFill>
                <a:srgbClr val="0000FF"/>
              </a:solidFill>
              <a:cs typeface="Calibri"/>
            </a:endParaRPr>
          </a:p>
          <a:p>
            <a:pPr marL="362480" indent="-362480">
              <a:buFont typeface="Arial" panose="020B0604020202020204" pitchFamily="34" charset="0"/>
              <a:buChar char="•"/>
              <a:defRPr/>
            </a:pPr>
            <a:endParaRPr lang="en-US" dirty="0">
              <a:solidFill>
                <a:srgbClr val="0000FF"/>
              </a:solidFill>
              <a:cs typeface="Calibri" panose="020F0502020204030204" pitchFamily="34" charset="0"/>
              <a:sym typeface="Helvetica Neue"/>
            </a:endParaRPr>
          </a:p>
          <a:p>
            <a:pPr marL="361950" indent="-361950">
              <a:buFont typeface="Arial" panose="020B0604020202020204" pitchFamily="34" charset="0"/>
              <a:buChar char="•"/>
              <a:defRPr/>
            </a:pPr>
            <a:r>
              <a:rPr lang="en-US" dirty="0">
                <a:solidFill>
                  <a:srgbClr val="0000FF"/>
                </a:solidFill>
                <a:cs typeface="Calibri"/>
                <a:sym typeface="Helvetica Neue"/>
              </a:rPr>
              <a:t>If one vaccine is administered in conjunction with a billed office visit, claim both the office visit and the immunization at full fee. </a:t>
            </a:r>
            <a:endParaRPr lang="en-US" dirty="0">
              <a:solidFill>
                <a:srgbClr val="0000FF"/>
              </a:solidFill>
              <a:cs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BD3CC455-C77E-4104-B22D-2B1282F544B4}" type="slidenum">
              <a:rPr lang="en-CA" smtClean="0"/>
              <a:t>30</a:t>
            </a:fld>
            <a:endParaRPr lang="en-CA"/>
          </a:p>
        </p:txBody>
      </p:sp>
    </p:spTree>
    <p:extLst>
      <p:ext uri="{BB962C8B-B14F-4D97-AF65-F5344CB8AC3E}">
        <p14:creationId xmlns:p14="http://schemas.microsoft.com/office/powerpoint/2010/main" val="23291300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D3CC455-C77E-4104-B22D-2B1282F544B4}" type="slidenum">
              <a:rPr lang="en-CA" smtClean="0"/>
              <a:t>31</a:t>
            </a:fld>
            <a:endParaRPr lang="en-CA"/>
          </a:p>
        </p:txBody>
      </p:sp>
    </p:spTree>
    <p:extLst>
      <p:ext uri="{BB962C8B-B14F-4D97-AF65-F5344CB8AC3E}">
        <p14:creationId xmlns:p14="http://schemas.microsoft.com/office/powerpoint/2010/main" val="1140972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cs typeface="Calibri"/>
              </a:rPr>
              <a:t>Pays 4 MSU (if asked)</a:t>
            </a:r>
          </a:p>
          <a:p>
            <a:pPr marL="285750" indent="-285750">
              <a:buFont typeface="Arial"/>
              <a:buChar char="•"/>
            </a:pPr>
            <a:r>
              <a:rPr lang="en-US" dirty="0">
                <a:cs typeface="Calibri"/>
              </a:rPr>
              <a:t>Billable a maximum of 4 times/year per patient per provider</a:t>
            </a:r>
          </a:p>
          <a:p>
            <a:pPr marL="285750" indent="-285750">
              <a:buFont typeface="Arial"/>
              <a:buChar char="•"/>
            </a:pPr>
            <a:endParaRPr lang="en-US" dirty="0">
              <a:cs typeface="Calibri"/>
            </a:endParaRPr>
          </a:p>
          <a:p>
            <a:r>
              <a:rPr lang="en-US" dirty="0">
                <a:cs typeface="Calibri"/>
              </a:rPr>
              <a:t>Only if asked:</a:t>
            </a:r>
          </a:p>
          <a:p>
            <a:pPr marL="285750" indent="-285750">
              <a:buFont typeface="Arial"/>
              <a:buChar char="•"/>
            </a:pPr>
            <a:r>
              <a:rPr lang="en-US" dirty="0">
                <a:cs typeface="Calibri"/>
              </a:rPr>
              <a:t>*renewal must be completed by the physician, not a nurse or pharmacist</a:t>
            </a:r>
          </a:p>
          <a:p>
            <a:pPr marL="285750" indent="-285750">
              <a:buFont typeface="Arial"/>
              <a:buChar char="•"/>
            </a:pPr>
            <a:r>
              <a:rPr lang="en-US" dirty="0">
                <a:cs typeface="Calibri"/>
              </a:rPr>
              <a:t>*meds list in EMR is ok documentation as long as it includes all of the required elements</a:t>
            </a:r>
          </a:p>
          <a:p>
            <a:endParaRPr lang="en-CA" dirty="0"/>
          </a:p>
        </p:txBody>
      </p:sp>
      <p:sp>
        <p:nvSpPr>
          <p:cNvPr id="4" name="Slide Number Placeholder 3"/>
          <p:cNvSpPr>
            <a:spLocks noGrp="1"/>
          </p:cNvSpPr>
          <p:nvPr>
            <p:ph type="sldNum" sz="quarter" idx="5"/>
          </p:nvPr>
        </p:nvSpPr>
        <p:spPr/>
        <p:txBody>
          <a:bodyPr/>
          <a:lstStyle/>
          <a:p>
            <a:fld id="{BD3CC455-C77E-4104-B22D-2B1282F544B4}" type="slidenum">
              <a:rPr lang="en-CA" smtClean="0"/>
              <a:t>32</a:t>
            </a:fld>
            <a:endParaRPr lang="en-CA"/>
          </a:p>
        </p:txBody>
      </p:sp>
    </p:spTree>
    <p:extLst>
      <p:ext uri="{BB962C8B-B14F-4D97-AF65-F5344CB8AC3E}">
        <p14:creationId xmlns:p14="http://schemas.microsoft.com/office/powerpoint/2010/main" val="37884995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dirty="0">
                <a:cs typeface="Calibri"/>
              </a:rPr>
              <a:t>Pays 7.5 units (if asked)</a:t>
            </a:r>
          </a:p>
          <a:p>
            <a:pPr marL="171450" indent="-171450">
              <a:buFont typeface="Calibri"/>
              <a:buChar char="-"/>
            </a:pPr>
            <a:r>
              <a:rPr lang="en-US" dirty="0">
                <a:cs typeface="Calibri"/>
              </a:rPr>
              <a:t>For pharmacists, this is for discussion of patient care – not prescriptions renewals, clarification of illegible prescriptions or when switching to a generic form of a drug</a:t>
            </a:r>
            <a:endParaRPr lang="en-US" dirty="0"/>
          </a:p>
          <a:p>
            <a:pPr marL="171450" indent="-171450">
              <a:buFont typeface="Calibri"/>
              <a:buChar char="-"/>
            </a:pPr>
            <a:r>
              <a:rPr lang="en-US" b="1" dirty="0">
                <a:cs typeface="Calibri"/>
              </a:rPr>
              <a:t>For nursing homes, when a nurse calls and asks for advice for the care of a patient</a:t>
            </a:r>
          </a:p>
          <a:p>
            <a:pPr marL="171450" indent="-171450">
              <a:buFont typeface="Calibri"/>
              <a:buChar char="-"/>
            </a:pPr>
            <a:r>
              <a:rPr lang="en-US" dirty="0">
                <a:cs typeface="Calibri"/>
              </a:rPr>
              <a:t>Once per patient per day maximum</a:t>
            </a:r>
          </a:p>
          <a:p>
            <a:pPr marL="171450" indent="-171450">
              <a:buFont typeface="Calibri"/>
              <a:buChar char="-"/>
            </a:pPr>
            <a:r>
              <a:rPr lang="en-US" dirty="0">
                <a:cs typeface="Calibri"/>
              </a:rPr>
              <a:t>Should not be billed the same day as a visit unless the patient's status has changed in between. This situation will require text.</a:t>
            </a:r>
          </a:p>
          <a:p>
            <a:pPr marL="171450" indent="-171450">
              <a:buFont typeface="Calibri"/>
              <a:buChar char="-"/>
            </a:pPr>
            <a:r>
              <a:rPr lang="en-US" dirty="0">
                <a:cs typeface="Calibri"/>
              </a:rPr>
              <a:t>Interactions with people other than the physician – </a:t>
            </a:r>
            <a:r>
              <a:rPr lang="en-US" dirty="0" err="1">
                <a:cs typeface="Calibri"/>
              </a:rPr>
              <a:t>ie</a:t>
            </a:r>
            <a:r>
              <a:rPr lang="en-US" dirty="0">
                <a:cs typeface="Calibri"/>
              </a:rPr>
              <a:t>: nurses, clerks, are not billable</a:t>
            </a:r>
          </a:p>
          <a:p>
            <a:pPr marL="171450" indent="-171450">
              <a:buFont typeface="Calibri"/>
              <a:buChar char="-"/>
            </a:pPr>
            <a:r>
              <a:rPr lang="en-US" dirty="0">
                <a:cs typeface="Calibri"/>
              </a:rPr>
              <a:t>Cannot be initiated by the patient or their family.</a:t>
            </a:r>
          </a:p>
          <a:p>
            <a:pPr marL="171450" indent="-171450">
              <a:buFont typeface="Calibri"/>
              <a:buChar char="-"/>
            </a:pPr>
            <a:r>
              <a:rPr lang="en-US" dirty="0">
                <a:cs typeface="Calibri"/>
              </a:rPr>
              <a:t>Billable a maximum of 15 times per physician per week (interim code, may be assessed) (rule is per physician)</a:t>
            </a:r>
          </a:p>
          <a:p>
            <a:endParaRPr lang="en-CA" dirty="0"/>
          </a:p>
        </p:txBody>
      </p:sp>
      <p:sp>
        <p:nvSpPr>
          <p:cNvPr id="4" name="Slide Number Placeholder 3"/>
          <p:cNvSpPr>
            <a:spLocks noGrp="1"/>
          </p:cNvSpPr>
          <p:nvPr>
            <p:ph type="sldNum" sz="quarter" idx="5"/>
          </p:nvPr>
        </p:nvSpPr>
        <p:spPr/>
        <p:txBody>
          <a:bodyPr/>
          <a:lstStyle/>
          <a:p>
            <a:fld id="{BD3CC455-C77E-4104-B22D-2B1282F544B4}" type="slidenum">
              <a:rPr lang="en-CA" smtClean="0"/>
              <a:t>33</a:t>
            </a:fld>
            <a:endParaRPr lang="en-CA"/>
          </a:p>
        </p:txBody>
      </p:sp>
    </p:spTree>
    <p:extLst>
      <p:ext uri="{BB962C8B-B14F-4D97-AF65-F5344CB8AC3E}">
        <p14:creationId xmlns:p14="http://schemas.microsoft.com/office/powerpoint/2010/main" val="33151348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CA" altLang="en-US" dirty="0">
                <a:cs typeface="Calibri"/>
              </a:rPr>
              <a:t>Documentation is important – specific discussion and treatment</a:t>
            </a:r>
            <a:endParaRPr lang="en-CA" altLang="en-US" dirty="0"/>
          </a:p>
          <a:p>
            <a:r>
              <a:rPr lang="en-CA" altLang="en-US" dirty="0">
                <a:cs typeface="Calibri"/>
              </a:rPr>
              <a:t>"Specifics about what topics they counselled on as well as treatments and advice given" are required</a:t>
            </a:r>
          </a:p>
          <a:p>
            <a:endParaRPr lang="en-CA" altLang="en-US" dirty="0"/>
          </a:p>
          <a:p>
            <a:r>
              <a:rPr lang="en-CA" altLang="en-US" dirty="0"/>
              <a:t>Unless unusual clinical circumstances can be demonstrated to the Medical Consultant at MSI, counseling may not be claimed for the following:</a:t>
            </a:r>
            <a:endParaRPr lang="en-CA" dirty="0"/>
          </a:p>
          <a:p>
            <a:pPr eaLnBrk="1" hangingPunct="1"/>
            <a:r>
              <a:rPr lang="en-CA" altLang="en-US" dirty="0"/>
              <a:t>More than 5 hours per pt per physician per year</a:t>
            </a:r>
            <a:endParaRPr lang="en-CA" altLang="en-US" dirty="0">
              <a:cs typeface="Calibri"/>
            </a:endParaRPr>
          </a:p>
          <a:p>
            <a:pPr eaLnBrk="1" hangingPunct="1"/>
            <a:r>
              <a:rPr lang="en-CA" altLang="en-US" dirty="0"/>
              <a:t>More than 1 hour per patient per day</a:t>
            </a:r>
            <a:endParaRPr lang="en-CA" altLang="en-US" dirty="0">
              <a:cs typeface="Calibri"/>
            </a:endParaRPr>
          </a:p>
          <a:p>
            <a:pPr eaLnBrk="1" hangingPunct="1"/>
            <a:r>
              <a:rPr lang="en-CA" altLang="en-US" dirty="0"/>
              <a:t>A patient younger than 4 years old</a:t>
            </a:r>
            <a:endParaRPr lang="en-CA" altLang="en-US" dirty="0">
              <a:cs typeface="Calibri"/>
            </a:endParaRPr>
          </a:p>
          <a:p>
            <a:pPr eaLnBrk="1" hangingPunct="1"/>
            <a:r>
              <a:rPr lang="en-CA" altLang="en-US" dirty="0"/>
              <a:t>More than one GP providing counseling to a particular patient</a:t>
            </a:r>
            <a:endParaRPr lang="en-CA" altLang="en-US" dirty="0">
              <a:cs typeface="Calibri"/>
            </a:endParaRPr>
          </a:p>
          <a:p>
            <a:endParaRPr lang="en-CA" dirty="0"/>
          </a:p>
        </p:txBody>
      </p:sp>
      <p:sp>
        <p:nvSpPr>
          <p:cNvPr id="4" name="Slide Number Placeholder 3"/>
          <p:cNvSpPr>
            <a:spLocks noGrp="1"/>
          </p:cNvSpPr>
          <p:nvPr>
            <p:ph type="sldNum" sz="quarter" idx="5"/>
          </p:nvPr>
        </p:nvSpPr>
        <p:spPr/>
        <p:txBody>
          <a:bodyPr/>
          <a:lstStyle/>
          <a:p>
            <a:fld id="{BD3CC455-C77E-4104-B22D-2B1282F544B4}" type="slidenum">
              <a:rPr lang="en-CA" smtClean="0"/>
              <a:t>34</a:t>
            </a:fld>
            <a:endParaRPr lang="en-CA"/>
          </a:p>
        </p:txBody>
      </p:sp>
    </p:spTree>
    <p:extLst>
      <p:ext uri="{BB962C8B-B14F-4D97-AF65-F5344CB8AC3E}">
        <p14:creationId xmlns:p14="http://schemas.microsoft.com/office/powerpoint/2010/main" val="21591047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CA" altLang="en-US" dirty="0">
                <a:cs typeface="Calibri"/>
              </a:rPr>
              <a:t>Detailed and specific documentation on what the counselling was for and what was included in their counselling"</a:t>
            </a:r>
            <a:endParaRPr lang="en-CA" altLang="en-US" dirty="0"/>
          </a:p>
          <a:p>
            <a:endParaRPr lang="en-CA" altLang="en-US" dirty="0"/>
          </a:p>
          <a:p>
            <a:r>
              <a:rPr lang="en-CA" dirty="0"/>
              <a:t>This is only billable by the general practitioner providing on-going primary care to the patient </a:t>
            </a:r>
            <a:endParaRPr lang="en-CA" dirty="0">
              <a:cs typeface="Calibri"/>
            </a:endParaRPr>
          </a:p>
          <a:p>
            <a:endParaRPr lang="en-CA" dirty="0"/>
          </a:p>
          <a:p>
            <a:r>
              <a:rPr lang="en-CA" dirty="0"/>
              <a:t>Unattached patients receiving contraception counselling – not allowed</a:t>
            </a:r>
          </a:p>
          <a:p>
            <a:endParaRPr lang="en-CA" dirty="0"/>
          </a:p>
          <a:p>
            <a:r>
              <a:rPr lang="en-CA" altLang="en-US" dirty="0"/>
              <a:t>Restrictions: Unless unusual clinical circumstances can be demonstrated to the Medical Consultant at MSI , lifestyle counseling may not be claimed for the following:</a:t>
            </a:r>
            <a:endParaRPr lang="en-CA" dirty="0"/>
          </a:p>
          <a:p>
            <a:pPr eaLnBrk="1" hangingPunct="1"/>
            <a:r>
              <a:rPr lang="en-CA" altLang="en-US" dirty="0"/>
              <a:t>More than 2 hours per patient per physician per year</a:t>
            </a:r>
            <a:endParaRPr lang="en-CA" altLang="en-US" dirty="0">
              <a:cs typeface="Calibri"/>
            </a:endParaRPr>
          </a:p>
          <a:p>
            <a:pPr eaLnBrk="1" hangingPunct="1"/>
            <a:r>
              <a:rPr lang="en-CA" altLang="en-US" dirty="0"/>
              <a:t>More than 30 minutes per patient per day</a:t>
            </a:r>
            <a:endParaRPr lang="en-CA" altLang="en-US" dirty="0">
              <a:cs typeface="Calibri"/>
            </a:endParaRPr>
          </a:p>
          <a:p>
            <a:pPr eaLnBrk="1" hangingPunct="1"/>
            <a:r>
              <a:rPr lang="en-CA" altLang="en-US" dirty="0"/>
              <a:t>A patient younger than 4 years old</a:t>
            </a:r>
            <a:endParaRPr lang="en-CA" altLang="en-US" dirty="0">
              <a:cs typeface="Calibri"/>
            </a:endParaRPr>
          </a:p>
          <a:p>
            <a:endParaRPr lang="en-CA" dirty="0"/>
          </a:p>
        </p:txBody>
      </p:sp>
      <p:sp>
        <p:nvSpPr>
          <p:cNvPr id="4" name="Slide Number Placeholder 3"/>
          <p:cNvSpPr>
            <a:spLocks noGrp="1"/>
          </p:cNvSpPr>
          <p:nvPr>
            <p:ph type="sldNum" sz="quarter" idx="5"/>
          </p:nvPr>
        </p:nvSpPr>
        <p:spPr/>
        <p:txBody>
          <a:bodyPr/>
          <a:lstStyle/>
          <a:p>
            <a:fld id="{BD3CC455-C77E-4104-B22D-2B1282F544B4}" type="slidenum">
              <a:rPr lang="en-CA" smtClean="0"/>
              <a:t>35</a:t>
            </a:fld>
            <a:endParaRPr lang="en-CA"/>
          </a:p>
        </p:txBody>
      </p:sp>
    </p:spTree>
    <p:extLst>
      <p:ext uri="{BB962C8B-B14F-4D97-AF65-F5344CB8AC3E}">
        <p14:creationId xmlns:p14="http://schemas.microsoft.com/office/powerpoint/2010/main" val="207853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solidFill>
                  <a:srgbClr val="000000"/>
                </a:solidFill>
                <a:cs typeface="Calibri"/>
              </a:rPr>
              <a:t>Specific information on what psychotherapy technique or treatment was used and the reason for the therapy"</a:t>
            </a:r>
          </a:p>
          <a:p>
            <a:endParaRPr lang="en-US" altLang="en-US" sz="1200" dirty="0">
              <a:solidFill>
                <a:srgbClr val="000000"/>
              </a:solidFill>
              <a:cs typeface="Calibri"/>
            </a:endParaRPr>
          </a:p>
          <a:p>
            <a:r>
              <a:rPr lang="en-US" altLang="en-US" sz="1200" dirty="0">
                <a:solidFill>
                  <a:srgbClr val="000000"/>
                </a:solidFill>
              </a:rPr>
              <a:t>Restrictions apply to general practitioners only:</a:t>
            </a:r>
            <a:br>
              <a:rPr lang="en-US" altLang="en-US" sz="1200" dirty="0">
                <a:cs typeface="+mn-lt"/>
              </a:rPr>
            </a:br>
            <a:r>
              <a:rPr lang="en-US" altLang="en-US" sz="1200" dirty="0" err="1">
                <a:solidFill>
                  <a:srgbClr val="000000"/>
                </a:solidFill>
              </a:rPr>
              <a:t>i</a:t>
            </a:r>
            <a:r>
              <a:rPr lang="en-US" altLang="en-US" sz="1200" dirty="0">
                <a:solidFill>
                  <a:srgbClr val="000000"/>
                </a:solidFill>
              </a:rPr>
              <a:t>. A minimum of two intervals must be claimed per visit.</a:t>
            </a:r>
            <a:br>
              <a:rPr lang="en-US" altLang="en-US" sz="1200" dirty="0">
                <a:cs typeface="+mn-lt"/>
              </a:rPr>
            </a:br>
            <a:r>
              <a:rPr lang="en-US" altLang="en-US" sz="1200" dirty="0">
                <a:solidFill>
                  <a:srgbClr val="000000"/>
                </a:solidFill>
              </a:rPr>
              <a:t>ii. Treatment for medical complaints, acute adjustment reactions or bereavement reactions do not qualify as psychotherapy. They should more appropriately be claimed as counselling.</a:t>
            </a:r>
            <a:br>
              <a:rPr lang="en-US" altLang="en-US" sz="1200" dirty="0">
                <a:cs typeface="+mn-lt"/>
              </a:rPr>
            </a:br>
            <a:r>
              <a:rPr lang="en-US" altLang="en-US" sz="1200" dirty="0">
                <a:solidFill>
                  <a:srgbClr val="000000"/>
                </a:solidFill>
              </a:rPr>
              <a:t>iii. Unless unusual clinical circumstances can be demonstrated to the medical consultant at MSI, individual psychotherapy may not be claimed for the following:</a:t>
            </a:r>
            <a:br>
              <a:rPr lang="en-US" altLang="en-US" sz="1200" dirty="0">
                <a:cs typeface="+mn-lt"/>
              </a:rPr>
            </a:br>
            <a:r>
              <a:rPr lang="en-US" altLang="en-US" sz="1200" dirty="0">
                <a:solidFill>
                  <a:srgbClr val="000000"/>
                </a:solidFill>
                <a:latin typeface="SymbolMT"/>
              </a:rPr>
              <a:t>- </a:t>
            </a:r>
            <a:r>
              <a:rPr lang="en-US" altLang="en-US" sz="1200" dirty="0">
                <a:solidFill>
                  <a:srgbClr val="000000"/>
                </a:solidFill>
              </a:rPr>
              <a:t>More than 90 continuous minutes or six continuous 15-minute intervals per patient per day.</a:t>
            </a:r>
            <a:br>
              <a:rPr lang="en-US" altLang="en-US" sz="1200" dirty="0">
                <a:cs typeface="+mn-lt"/>
              </a:rPr>
            </a:br>
            <a:r>
              <a:rPr lang="en-US" altLang="en-US" sz="1200" dirty="0">
                <a:solidFill>
                  <a:srgbClr val="000000"/>
                </a:solidFill>
                <a:latin typeface="SymbolMT"/>
              </a:rPr>
              <a:t>- </a:t>
            </a:r>
            <a:r>
              <a:rPr lang="en-US" altLang="en-US" sz="1200" dirty="0">
                <a:solidFill>
                  <a:srgbClr val="000000"/>
                </a:solidFill>
              </a:rPr>
              <a:t>A patient younger than four years old.</a:t>
            </a:r>
            <a:br>
              <a:rPr lang="en-US" altLang="en-US" sz="1200" dirty="0">
                <a:cs typeface="+mn-lt"/>
              </a:rPr>
            </a:br>
            <a:r>
              <a:rPr lang="en-US" altLang="en-US" sz="1200" dirty="0">
                <a:solidFill>
                  <a:srgbClr val="000000"/>
                </a:solidFill>
                <a:latin typeface="SymbolMT"/>
              </a:rPr>
              <a:t>- </a:t>
            </a:r>
            <a:r>
              <a:rPr lang="en-US" altLang="en-US" sz="1200" dirty="0">
                <a:solidFill>
                  <a:srgbClr val="000000"/>
                </a:solidFill>
              </a:rPr>
              <a:t>More than one general practitioner treating the same illness for a particular patient</a:t>
            </a:r>
            <a:r>
              <a:rPr lang="en-US" altLang="en-US" dirty="0"/>
              <a:t> </a:t>
            </a:r>
            <a:endParaRPr lang="en-CA" altLang="en-US" dirty="0">
              <a:cs typeface="Calibri"/>
            </a:endParaRPr>
          </a:p>
          <a:p>
            <a:endParaRPr lang="en-CA" dirty="0"/>
          </a:p>
        </p:txBody>
      </p:sp>
      <p:sp>
        <p:nvSpPr>
          <p:cNvPr id="4" name="Slide Number Placeholder 3"/>
          <p:cNvSpPr>
            <a:spLocks noGrp="1"/>
          </p:cNvSpPr>
          <p:nvPr>
            <p:ph type="sldNum" sz="quarter" idx="5"/>
          </p:nvPr>
        </p:nvSpPr>
        <p:spPr/>
        <p:txBody>
          <a:bodyPr/>
          <a:lstStyle/>
          <a:p>
            <a:fld id="{BD3CC455-C77E-4104-B22D-2B1282F544B4}" type="slidenum">
              <a:rPr lang="en-CA" smtClean="0"/>
              <a:t>36</a:t>
            </a:fld>
            <a:endParaRPr lang="en-CA"/>
          </a:p>
        </p:txBody>
      </p:sp>
    </p:spTree>
    <p:extLst>
      <p:ext uri="{BB962C8B-B14F-4D97-AF65-F5344CB8AC3E}">
        <p14:creationId xmlns:p14="http://schemas.microsoft.com/office/powerpoint/2010/main" val="30089117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0000FF"/>
                </a:solidFill>
                <a:cs typeface="Calibri"/>
                <a:sym typeface="Helvetica Neue"/>
              </a:rPr>
              <a:t>Start and stop times must be documented in the record…put the time on the clinical record part of the EMR.</a:t>
            </a:r>
          </a:p>
          <a:p>
            <a:endParaRPr lang="en-US" altLang="en-US" dirty="0">
              <a:solidFill>
                <a:srgbClr val="0000FF"/>
              </a:solidFill>
              <a:cs typeface="Calibri" panose="020F0502020204030204" pitchFamily="34" charset="0"/>
              <a:sym typeface="Helvetica Neue"/>
            </a:endParaRPr>
          </a:p>
          <a:p>
            <a:r>
              <a:rPr lang="en-US" altLang="en-US" dirty="0">
                <a:solidFill>
                  <a:srgbClr val="0000FF"/>
                </a:solidFill>
                <a:cs typeface="Calibri"/>
                <a:sym typeface="Helvetica Neue"/>
              </a:rPr>
              <a:t>These codes cannot be billed in addition to an office visit.</a:t>
            </a:r>
            <a:endParaRPr lang="en-US" altLang="en-US" dirty="0">
              <a:solidFill>
                <a:srgbClr val="0000FF"/>
              </a:solidFill>
              <a:cs typeface="Calibri"/>
            </a:endParaRPr>
          </a:p>
          <a:p>
            <a:endParaRPr lang="en-US" altLang="en-US" dirty="0">
              <a:solidFill>
                <a:srgbClr val="0000FF"/>
              </a:solidFill>
              <a:cs typeface="Calibri" panose="020F0502020204030204" pitchFamily="34" charset="0"/>
              <a:sym typeface="Helvetica Neue"/>
            </a:endParaRPr>
          </a:p>
          <a:p>
            <a:r>
              <a:rPr lang="en-US" altLang="en-US" dirty="0">
                <a:solidFill>
                  <a:srgbClr val="0000FF"/>
                </a:solidFill>
                <a:cs typeface="Calibri"/>
                <a:sym typeface="Helvetica Neue"/>
              </a:rPr>
              <a:t>80% of the time claimed must be time spent with the patient. For example, if claiming 30 Minutes, 24 minutes must be in face-to-face counseling, the remaining time claimed is for documentation. Chart start and stop times of the time spent with the patient and separately note time documentation is completed. </a:t>
            </a:r>
            <a:endParaRPr lang="en-US" altLang="en-US" dirty="0">
              <a:solidFill>
                <a:srgbClr val="0000FF"/>
              </a:solidFill>
              <a:cs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BD3CC455-C77E-4104-B22D-2B1282F544B4}" type="slidenum">
              <a:rPr lang="en-CA" smtClean="0"/>
              <a:t>37</a:t>
            </a:fld>
            <a:endParaRPr lang="en-CA"/>
          </a:p>
        </p:txBody>
      </p:sp>
    </p:spTree>
    <p:extLst>
      <p:ext uri="{BB962C8B-B14F-4D97-AF65-F5344CB8AC3E}">
        <p14:creationId xmlns:p14="http://schemas.microsoft.com/office/powerpoint/2010/main" val="11453263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be considered homebound, one or more of the following conditions must be met and documented in the health record:</a:t>
            </a:r>
          </a:p>
          <a:p>
            <a:pPr marL="171450" indent="-171450">
              <a:buFont typeface="Arial"/>
              <a:buChar char="•"/>
            </a:pPr>
            <a:r>
              <a:rPr lang="en-US" dirty="0">
                <a:cs typeface="Calibri"/>
              </a:rPr>
              <a:t>Leaving the home isn't recommended because of the patient's condition</a:t>
            </a:r>
          </a:p>
          <a:p>
            <a:pPr marL="171450" indent="-171450">
              <a:buFont typeface="Arial"/>
              <a:buChar char="•"/>
            </a:pPr>
            <a:r>
              <a:rPr lang="en-US" dirty="0">
                <a:cs typeface="Calibri"/>
              </a:rPr>
              <a:t>The patient's condition keeps them from leaving home without help (such as using a wheelchair or walker, needing special transportation or getting help from another person)</a:t>
            </a:r>
          </a:p>
          <a:p>
            <a:pPr marL="171450" indent="-171450">
              <a:buFont typeface="Arial"/>
              <a:buChar char="•"/>
            </a:pPr>
            <a:r>
              <a:rPr lang="en-US" dirty="0">
                <a:cs typeface="Calibri"/>
              </a:rPr>
              <a:t>Leaving home takes a considerable and taxing effort</a:t>
            </a:r>
          </a:p>
          <a:p>
            <a:endParaRPr lang="en-CA" dirty="0"/>
          </a:p>
        </p:txBody>
      </p:sp>
      <p:sp>
        <p:nvSpPr>
          <p:cNvPr id="4" name="Slide Number Placeholder 3"/>
          <p:cNvSpPr>
            <a:spLocks noGrp="1"/>
          </p:cNvSpPr>
          <p:nvPr>
            <p:ph type="sldNum" sz="quarter" idx="5"/>
          </p:nvPr>
        </p:nvSpPr>
        <p:spPr/>
        <p:txBody>
          <a:bodyPr/>
          <a:lstStyle/>
          <a:p>
            <a:fld id="{BD3CC455-C77E-4104-B22D-2B1282F544B4}" type="slidenum">
              <a:rPr lang="en-CA" smtClean="0"/>
              <a:t>38</a:t>
            </a:fld>
            <a:endParaRPr lang="en-CA"/>
          </a:p>
        </p:txBody>
      </p:sp>
    </p:spTree>
    <p:extLst>
      <p:ext uri="{BB962C8B-B14F-4D97-AF65-F5344CB8AC3E}">
        <p14:creationId xmlns:p14="http://schemas.microsoft.com/office/powerpoint/2010/main" val="3946238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D3CC455-C77E-4104-B22D-2B1282F544B4}" type="slidenum">
              <a:rPr lang="en-CA" smtClean="0"/>
              <a:t>39</a:t>
            </a:fld>
            <a:endParaRPr lang="en-CA"/>
          </a:p>
        </p:txBody>
      </p:sp>
    </p:spTree>
    <p:extLst>
      <p:ext uri="{BB962C8B-B14F-4D97-AF65-F5344CB8AC3E}">
        <p14:creationId xmlns:p14="http://schemas.microsoft.com/office/powerpoint/2010/main" val="3133737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Medavie Blue Cross is the private company currently contracted by the Department of Health and Wellness (DHW) to administer the Medical Services Insurance (MSI) program for the government. The responsibilities of Medavie/MSI include Implementing and managing the physician fee schedule, issuing fee-for-service and contract payments to physicians, and conducting compliance reviews (audits) to ensure the negotiated billing rules are followed. It’s not the role of Medavie/MSI to approve fees, change payment rates or set policy.  Medavie/MSI acts only as directed by the DHW</a:t>
            </a:r>
          </a:p>
          <a:p>
            <a:endParaRPr lang="en-CA" dirty="0"/>
          </a:p>
        </p:txBody>
      </p:sp>
      <p:sp>
        <p:nvSpPr>
          <p:cNvPr id="4" name="Slide Number Placeholder 3"/>
          <p:cNvSpPr>
            <a:spLocks noGrp="1"/>
          </p:cNvSpPr>
          <p:nvPr>
            <p:ph type="sldNum" sz="quarter" idx="5"/>
          </p:nvPr>
        </p:nvSpPr>
        <p:spPr/>
        <p:txBody>
          <a:bodyPr/>
          <a:lstStyle/>
          <a:p>
            <a:fld id="{BD3CC455-C77E-4104-B22D-2B1282F544B4}" type="slidenum">
              <a:rPr lang="en-CA" smtClean="0"/>
              <a:t>4</a:t>
            </a:fld>
            <a:endParaRPr lang="en-CA"/>
          </a:p>
        </p:txBody>
      </p:sp>
    </p:spTree>
    <p:extLst>
      <p:ext uri="{BB962C8B-B14F-4D97-AF65-F5344CB8AC3E}">
        <p14:creationId xmlns:p14="http://schemas.microsoft.com/office/powerpoint/2010/main" val="17274485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D3CC455-C77E-4104-B22D-2B1282F544B4}" type="slidenum">
              <a:rPr lang="en-CA" smtClean="0"/>
              <a:t>40</a:t>
            </a:fld>
            <a:endParaRPr lang="en-CA"/>
          </a:p>
        </p:txBody>
      </p:sp>
    </p:spTree>
    <p:extLst>
      <p:ext uri="{BB962C8B-B14F-4D97-AF65-F5344CB8AC3E}">
        <p14:creationId xmlns:p14="http://schemas.microsoft.com/office/powerpoint/2010/main" val="30016411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0000FF"/>
                </a:solidFill>
                <a:cs typeface="Calibri"/>
                <a:sym typeface="Helvetica Neue"/>
              </a:rPr>
              <a:t>When seeing a referred patient, the receiving physician who conducts and documents a complete history and physical cannot claim a comprehensive visit if one has been claimed by the regular family physician prior to referring the patient for obstetrical care. </a:t>
            </a:r>
            <a:endParaRPr lang="en-US" altLang="en-US" dirty="0">
              <a:solidFill>
                <a:srgbClr val="0000FF"/>
              </a:solidFill>
              <a:cs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BD3CC455-C77E-4104-B22D-2B1282F544B4}" type="slidenum">
              <a:rPr lang="en-CA" smtClean="0"/>
              <a:t>41</a:t>
            </a:fld>
            <a:endParaRPr lang="en-CA"/>
          </a:p>
        </p:txBody>
      </p:sp>
    </p:spTree>
    <p:extLst>
      <p:ext uri="{BB962C8B-B14F-4D97-AF65-F5344CB8AC3E}">
        <p14:creationId xmlns:p14="http://schemas.microsoft.com/office/powerpoint/2010/main" val="3452422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cs typeface="Calibri"/>
            </a:endParaRPr>
          </a:p>
          <a:p>
            <a:r>
              <a:rPr lang="en-CA" dirty="0"/>
              <a:t>Routine prenatal care includes care for less serious obstetrical complications incidental to the pregnancy</a:t>
            </a:r>
            <a:endParaRPr lang="en-US" dirty="0">
              <a:cs typeface="Calibri"/>
            </a:endParaRPr>
          </a:p>
          <a:p>
            <a:endParaRPr lang="en-CA" dirty="0"/>
          </a:p>
        </p:txBody>
      </p:sp>
      <p:sp>
        <p:nvSpPr>
          <p:cNvPr id="4" name="Slide Number Placeholder 3"/>
          <p:cNvSpPr>
            <a:spLocks noGrp="1"/>
          </p:cNvSpPr>
          <p:nvPr>
            <p:ph type="sldNum" sz="quarter" idx="5"/>
          </p:nvPr>
        </p:nvSpPr>
        <p:spPr/>
        <p:txBody>
          <a:bodyPr/>
          <a:lstStyle/>
          <a:p>
            <a:fld id="{BD3CC455-C77E-4104-B22D-2B1282F544B4}" type="slidenum">
              <a:rPr lang="en-CA" smtClean="0"/>
              <a:t>42</a:t>
            </a:fld>
            <a:endParaRPr lang="en-CA"/>
          </a:p>
        </p:txBody>
      </p:sp>
    </p:spTree>
    <p:extLst>
      <p:ext uri="{BB962C8B-B14F-4D97-AF65-F5344CB8AC3E}">
        <p14:creationId xmlns:p14="http://schemas.microsoft.com/office/powerpoint/2010/main" val="24229623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pPr marL="285750" indent="-285750">
              <a:buFont typeface="Calibri"/>
              <a:buChar char="-"/>
            </a:pPr>
            <a:r>
              <a:rPr lang="en-US" dirty="0">
                <a:cs typeface="Calibri"/>
              </a:rPr>
              <a:t>Not billable as a GP consult – IUDs are considered within the scope of practice of a GP</a:t>
            </a:r>
            <a:endParaRPr lang="en-US" dirty="0"/>
          </a:p>
          <a:p>
            <a:pPr marL="285750" indent="-285750">
              <a:buFont typeface="Calibri"/>
              <a:buChar char="-"/>
            </a:pPr>
            <a:r>
              <a:rPr lang="en-US" dirty="0">
                <a:cs typeface="Calibri"/>
              </a:rPr>
              <a:t>Insertion billing allows for the code 81.8 only – no visit</a:t>
            </a:r>
          </a:p>
          <a:p>
            <a:endParaRPr lang="en-CA" dirty="0"/>
          </a:p>
        </p:txBody>
      </p:sp>
      <p:sp>
        <p:nvSpPr>
          <p:cNvPr id="4" name="Slide Number Placeholder 3"/>
          <p:cNvSpPr>
            <a:spLocks noGrp="1"/>
          </p:cNvSpPr>
          <p:nvPr>
            <p:ph type="sldNum" sz="quarter" idx="5"/>
          </p:nvPr>
        </p:nvSpPr>
        <p:spPr/>
        <p:txBody>
          <a:bodyPr/>
          <a:lstStyle/>
          <a:p>
            <a:fld id="{BD3CC455-C77E-4104-B22D-2B1282F544B4}" type="slidenum">
              <a:rPr lang="en-CA" smtClean="0"/>
              <a:t>43</a:t>
            </a:fld>
            <a:endParaRPr lang="en-CA"/>
          </a:p>
        </p:txBody>
      </p:sp>
    </p:spTree>
    <p:extLst>
      <p:ext uri="{BB962C8B-B14F-4D97-AF65-F5344CB8AC3E}">
        <p14:creationId xmlns:p14="http://schemas.microsoft.com/office/powerpoint/2010/main" val="34928273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baby care refers to periodic office visits of a well-baby for routine measurement of growth and development, necessary parental instructions, and necessary immunizations.</a:t>
            </a:r>
          </a:p>
          <a:p>
            <a:endParaRPr lang="en-US" dirty="0"/>
          </a:p>
          <a:p>
            <a:r>
              <a:rPr lang="en-US" dirty="0"/>
              <a:t>A comprehensive well infant/child visit may be claimed for 2 visits between 0 and &lt;6 months, 1 between 6 months and &lt;12 months, 1 visit between 12 months and &lt;18 months, and 1 visit between 18 months and &lt;24 months. In order to claim a complete physical and developmental assessment must be performed, </a:t>
            </a:r>
            <a:endParaRPr lang="en-US" dirty="0">
              <a:cs typeface="Calibri"/>
            </a:endParaRPr>
          </a:p>
          <a:p>
            <a:endParaRPr lang="en-CA" dirty="0"/>
          </a:p>
        </p:txBody>
      </p:sp>
      <p:sp>
        <p:nvSpPr>
          <p:cNvPr id="4" name="Slide Number Placeholder 3"/>
          <p:cNvSpPr>
            <a:spLocks noGrp="1"/>
          </p:cNvSpPr>
          <p:nvPr>
            <p:ph type="sldNum" sz="quarter" idx="5"/>
          </p:nvPr>
        </p:nvSpPr>
        <p:spPr/>
        <p:txBody>
          <a:bodyPr/>
          <a:lstStyle/>
          <a:p>
            <a:fld id="{BD3CC455-C77E-4104-B22D-2B1282F544B4}" type="slidenum">
              <a:rPr lang="en-CA" smtClean="0"/>
              <a:t>44</a:t>
            </a:fld>
            <a:endParaRPr lang="en-CA"/>
          </a:p>
        </p:txBody>
      </p:sp>
    </p:spTree>
    <p:extLst>
      <p:ext uri="{BB962C8B-B14F-4D97-AF65-F5344CB8AC3E}">
        <p14:creationId xmlns:p14="http://schemas.microsoft.com/office/powerpoint/2010/main" val="22644405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D3CC455-C77E-4104-B22D-2B1282F544B4}" type="slidenum">
              <a:rPr lang="en-CA" smtClean="0"/>
              <a:t>45</a:t>
            </a:fld>
            <a:endParaRPr lang="en-CA"/>
          </a:p>
        </p:txBody>
      </p:sp>
    </p:spTree>
    <p:extLst>
      <p:ext uri="{BB962C8B-B14F-4D97-AF65-F5344CB8AC3E}">
        <p14:creationId xmlns:p14="http://schemas.microsoft.com/office/powerpoint/2010/main" val="33615783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D3CC455-C77E-4104-B22D-2B1282F544B4}" type="slidenum">
              <a:rPr lang="en-CA" smtClean="0"/>
              <a:t>46</a:t>
            </a:fld>
            <a:endParaRPr lang="en-CA"/>
          </a:p>
        </p:txBody>
      </p:sp>
    </p:spTree>
    <p:extLst>
      <p:ext uri="{BB962C8B-B14F-4D97-AF65-F5344CB8AC3E}">
        <p14:creationId xmlns:p14="http://schemas.microsoft.com/office/powerpoint/2010/main" val="6260490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80% of the time must be direct physician to patient contact with the patient alone or the patient and their legally identified substitute decision maker, and/or the regulated health care professional providing care to the patient at the nursing home, as appropriate to the patient’s medical condition. The physician must spend at least a portion of the visit in direct face to face (in person) contact with the patient. The substitute decision maker may be accessed virtually if they are not immediately present with the patient. </a:t>
            </a:r>
            <a:endParaRPr lang="en-CA" dirty="0"/>
          </a:p>
        </p:txBody>
      </p:sp>
      <p:sp>
        <p:nvSpPr>
          <p:cNvPr id="4" name="Slide Number Placeholder 3"/>
          <p:cNvSpPr>
            <a:spLocks noGrp="1"/>
          </p:cNvSpPr>
          <p:nvPr>
            <p:ph type="sldNum" sz="quarter" idx="5"/>
          </p:nvPr>
        </p:nvSpPr>
        <p:spPr/>
        <p:txBody>
          <a:bodyPr/>
          <a:lstStyle/>
          <a:p>
            <a:fld id="{BD3CC455-C77E-4104-B22D-2B1282F544B4}" type="slidenum">
              <a:rPr lang="en-CA" smtClean="0"/>
              <a:t>47</a:t>
            </a:fld>
            <a:endParaRPr lang="en-CA"/>
          </a:p>
        </p:txBody>
      </p:sp>
    </p:spTree>
    <p:extLst>
      <p:ext uri="{BB962C8B-B14F-4D97-AF65-F5344CB8AC3E}">
        <p14:creationId xmlns:p14="http://schemas.microsoft.com/office/powerpoint/2010/main" val="42440396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D3CC455-C77E-4104-B22D-2B1282F544B4}" type="slidenum">
              <a:rPr lang="en-CA" smtClean="0"/>
              <a:t>48</a:t>
            </a:fld>
            <a:endParaRPr lang="en-CA"/>
          </a:p>
        </p:txBody>
      </p:sp>
    </p:spTree>
    <p:extLst>
      <p:ext uri="{BB962C8B-B14F-4D97-AF65-F5344CB8AC3E}">
        <p14:creationId xmlns:p14="http://schemas.microsoft.com/office/powerpoint/2010/main" val="10080314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D3CC455-C77E-4104-B22D-2B1282F544B4}" type="slidenum">
              <a:rPr lang="en-CA" smtClean="0"/>
              <a:t>49</a:t>
            </a:fld>
            <a:endParaRPr lang="en-CA"/>
          </a:p>
        </p:txBody>
      </p:sp>
    </p:spTree>
    <p:extLst>
      <p:ext uri="{BB962C8B-B14F-4D97-AF65-F5344CB8AC3E}">
        <p14:creationId xmlns:p14="http://schemas.microsoft.com/office/powerpoint/2010/main" val="352178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D3CC455-C77E-4104-B22D-2B1282F544B4}" type="slidenum">
              <a:rPr lang="en-CA" smtClean="0"/>
              <a:t>5</a:t>
            </a:fld>
            <a:endParaRPr lang="en-CA"/>
          </a:p>
        </p:txBody>
      </p:sp>
    </p:spTree>
    <p:extLst>
      <p:ext uri="{BB962C8B-B14F-4D97-AF65-F5344CB8AC3E}">
        <p14:creationId xmlns:p14="http://schemas.microsoft.com/office/powerpoint/2010/main" val="40107171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fee code may not be billed with, TPR1 Telephone Prescription Renewal, AHCP1 or LTC Medical Chart Review for the same patient, same day, same provider.</a:t>
            </a:r>
          </a:p>
          <a:p>
            <a:r>
              <a:rPr lang="en-US" dirty="0"/>
              <a:t>This code may not be billed if the physician is present in the LTC facility. </a:t>
            </a:r>
          </a:p>
          <a:p>
            <a:r>
              <a:rPr lang="en-US" dirty="0"/>
              <a:t>Only billable once per patient per day.</a:t>
            </a:r>
          </a:p>
          <a:p>
            <a:r>
              <a:rPr lang="en-US" dirty="0"/>
              <a:t>Not to be billed on the same day as a visit unless the status of the patient has changed in the intervening time. If there is a visit on the same day, text is required on the visit claim regarding the intervention</a:t>
            </a:r>
          </a:p>
          <a:p>
            <a:r>
              <a:rPr lang="en-US" dirty="0"/>
              <a:t>All interactions must be recorded in the patient’s chart, including, but not limited to: </a:t>
            </a:r>
          </a:p>
          <a:p>
            <a:r>
              <a:rPr lang="en-US" dirty="0"/>
              <a:t>• The time of the call if claiming TI=GPEW</a:t>
            </a:r>
          </a:p>
          <a:p>
            <a:r>
              <a:rPr lang="en-US" dirty="0"/>
              <a:t>• The documentation should be clear that the conversation /assessment occurred with a Regulated Nursing Professional </a:t>
            </a:r>
          </a:p>
          <a:p>
            <a:r>
              <a:rPr lang="en-US" dirty="0"/>
              <a:t>• The history of the presenting problem, review of relevant body systems or investigations, diagnosis and treatment plan </a:t>
            </a:r>
          </a:p>
          <a:p>
            <a:r>
              <a:rPr lang="en-US" dirty="0"/>
              <a:t>The name of the nursing professional is recommended</a:t>
            </a:r>
            <a:endParaRPr lang="en-CA" dirty="0"/>
          </a:p>
        </p:txBody>
      </p:sp>
      <p:sp>
        <p:nvSpPr>
          <p:cNvPr id="4" name="Slide Number Placeholder 3"/>
          <p:cNvSpPr>
            <a:spLocks noGrp="1"/>
          </p:cNvSpPr>
          <p:nvPr>
            <p:ph type="sldNum" sz="quarter" idx="5"/>
          </p:nvPr>
        </p:nvSpPr>
        <p:spPr/>
        <p:txBody>
          <a:bodyPr/>
          <a:lstStyle/>
          <a:p>
            <a:fld id="{BD3CC455-C77E-4104-B22D-2B1282F544B4}" type="slidenum">
              <a:rPr lang="en-CA" smtClean="0"/>
              <a:t>50</a:t>
            </a:fld>
            <a:endParaRPr lang="en-CA"/>
          </a:p>
        </p:txBody>
      </p:sp>
    </p:spTree>
    <p:extLst>
      <p:ext uri="{BB962C8B-B14F-4D97-AF65-F5344CB8AC3E}">
        <p14:creationId xmlns:p14="http://schemas.microsoft.com/office/powerpoint/2010/main" val="34217000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D3CC455-C77E-4104-B22D-2B1282F544B4}" type="slidenum">
              <a:rPr lang="en-CA" smtClean="0"/>
              <a:t>51</a:t>
            </a:fld>
            <a:endParaRPr lang="en-CA"/>
          </a:p>
        </p:txBody>
      </p:sp>
    </p:spTree>
    <p:extLst>
      <p:ext uri="{BB962C8B-B14F-4D97-AF65-F5344CB8AC3E}">
        <p14:creationId xmlns:p14="http://schemas.microsoft.com/office/powerpoint/2010/main" val="34660640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D3CC455-C77E-4104-B22D-2B1282F544B4}" type="slidenum">
              <a:rPr lang="en-CA" smtClean="0"/>
              <a:t>52</a:t>
            </a:fld>
            <a:endParaRPr lang="en-CA"/>
          </a:p>
        </p:txBody>
      </p:sp>
    </p:spTree>
    <p:extLst>
      <p:ext uri="{BB962C8B-B14F-4D97-AF65-F5344CB8AC3E}">
        <p14:creationId xmlns:p14="http://schemas.microsoft.com/office/powerpoint/2010/main" val="9295954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D3CC455-C77E-4104-B22D-2B1282F544B4}" type="slidenum">
              <a:rPr lang="en-CA" smtClean="0"/>
              <a:t>53</a:t>
            </a:fld>
            <a:endParaRPr lang="en-CA"/>
          </a:p>
        </p:txBody>
      </p:sp>
    </p:spTree>
    <p:extLst>
      <p:ext uri="{BB962C8B-B14F-4D97-AF65-F5344CB8AC3E}">
        <p14:creationId xmlns:p14="http://schemas.microsoft.com/office/powerpoint/2010/main" val="8812546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underlying principle is that the demands of the patient’s condition and/or the physician interpretation of that condition, is such that the physician must respond immediately. Immediate attendance because of personal choice or availability does not constitute an urgent visit</a:t>
            </a:r>
          </a:p>
          <a:p>
            <a:endParaRPr lang="en-US" dirty="0"/>
          </a:p>
          <a:p>
            <a:r>
              <a:rPr lang="en-US" dirty="0"/>
              <a:t> While an urgent visit is appropriate for the first patient seen at a facility, it does not apply to the second or subsequent patients seen at the same location as the physician is already physically in the facility and thus no travel occurred </a:t>
            </a:r>
            <a:endParaRPr lang="en-US" dirty="0">
              <a:cs typeface="+mn-lt"/>
            </a:endParaRPr>
          </a:p>
          <a:p>
            <a:endParaRPr lang="en-US" dirty="0">
              <a:cs typeface="+mn-lt"/>
            </a:endParaRPr>
          </a:p>
          <a:p>
            <a:r>
              <a:rPr lang="en-US" dirty="0"/>
              <a:t>Choosing to work on holidays to see patients etc., should not be billed using urgent modifiers/does not qualify for urgent visits.</a:t>
            </a:r>
            <a:endParaRPr lang="en-US" dirty="0">
              <a:cs typeface="Calibri"/>
            </a:endParaRPr>
          </a:p>
          <a:p>
            <a:endParaRPr lang="en-CA" dirty="0"/>
          </a:p>
        </p:txBody>
      </p:sp>
      <p:sp>
        <p:nvSpPr>
          <p:cNvPr id="4" name="Slide Number Placeholder 3"/>
          <p:cNvSpPr>
            <a:spLocks noGrp="1"/>
          </p:cNvSpPr>
          <p:nvPr>
            <p:ph type="sldNum" sz="quarter" idx="5"/>
          </p:nvPr>
        </p:nvSpPr>
        <p:spPr/>
        <p:txBody>
          <a:bodyPr/>
          <a:lstStyle/>
          <a:p>
            <a:fld id="{BD3CC455-C77E-4104-B22D-2B1282F544B4}" type="slidenum">
              <a:rPr lang="en-CA" smtClean="0"/>
              <a:t>54</a:t>
            </a:fld>
            <a:endParaRPr lang="en-CA"/>
          </a:p>
        </p:txBody>
      </p:sp>
    </p:spTree>
    <p:extLst>
      <p:ext uri="{BB962C8B-B14F-4D97-AF65-F5344CB8AC3E}">
        <p14:creationId xmlns:p14="http://schemas.microsoft.com/office/powerpoint/2010/main" val="21938148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Calibri"/>
              <a:buChar char="-"/>
            </a:pPr>
            <a:r>
              <a:rPr lang="en-US" altLang="en-US" dirty="0">
                <a:cs typeface="+mn-lt"/>
              </a:rPr>
              <a:t>This would most often be billed when seeing a patient after hours in the hospital or nursing home, for an extended period of time due to the complexity or seriousness of their condition, not in the office.</a:t>
            </a:r>
            <a:endParaRPr lang="en-US" dirty="0"/>
          </a:p>
          <a:p>
            <a:endParaRPr lang="en-US" altLang="en-US" dirty="0">
              <a:cs typeface="Calibri"/>
            </a:endParaRPr>
          </a:p>
          <a:p>
            <a:r>
              <a:rPr lang="en-US" dirty="0"/>
              <a:t>Detention time is not payable in conjunction with fees paid for the following on the same day:</a:t>
            </a:r>
            <a:br>
              <a:rPr lang="en-US" dirty="0">
                <a:cs typeface="+mn-lt"/>
              </a:rPr>
            </a:br>
            <a:r>
              <a:rPr lang="en-US" dirty="0"/>
              <a:t>a) Intensive care or critical care (See Section 5 (5.1.123 and 5.1.133))</a:t>
            </a:r>
            <a:br>
              <a:rPr lang="en-US" dirty="0">
                <a:cs typeface="+mn-lt"/>
              </a:rPr>
            </a:br>
            <a:r>
              <a:rPr lang="en-US" dirty="0"/>
              <a:t>b) Diagnostic and therapeutic procedures </a:t>
            </a:r>
          </a:p>
          <a:p>
            <a:endParaRPr lang="en-US" dirty="0"/>
          </a:p>
          <a:p>
            <a:r>
              <a:rPr lang="en-US" dirty="0"/>
              <a:t>87.98A - May only be claimed as an add-on for HSC 87.98 Delivery </a:t>
            </a:r>
          </a:p>
          <a:p>
            <a:r>
              <a:rPr lang="en-US" dirty="0"/>
              <a:t>1 multiple = 3 hours with patient, 2 multiples = 3 hours, 15 minutes etc. to a maximum of: 21 multiples = 8 hours</a:t>
            </a:r>
          </a:p>
          <a:p>
            <a:r>
              <a:rPr lang="en-US" dirty="0"/>
              <a:t>This is a service involving constant or periodic attendance on a patient during the period of </a:t>
            </a:r>
            <a:r>
              <a:rPr lang="en-US" dirty="0" err="1"/>
              <a:t>labour</a:t>
            </a:r>
            <a:r>
              <a:rPr lang="en-US" dirty="0"/>
              <a:t> to provide all aspects of care. This includes the initial assessment, and such subsequent assessment as may be indicated, including ongoing monitoring of the patient’s condition.  </a:t>
            </a:r>
            <a:endParaRPr lang="en-CA" dirty="0"/>
          </a:p>
        </p:txBody>
      </p:sp>
      <p:sp>
        <p:nvSpPr>
          <p:cNvPr id="4" name="Slide Number Placeholder 3"/>
          <p:cNvSpPr>
            <a:spLocks noGrp="1"/>
          </p:cNvSpPr>
          <p:nvPr>
            <p:ph type="sldNum" sz="quarter" idx="5"/>
          </p:nvPr>
        </p:nvSpPr>
        <p:spPr/>
        <p:txBody>
          <a:bodyPr/>
          <a:lstStyle/>
          <a:p>
            <a:fld id="{BD3CC455-C77E-4104-B22D-2B1282F544B4}" type="slidenum">
              <a:rPr lang="en-CA" smtClean="0"/>
              <a:t>55</a:t>
            </a:fld>
            <a:endParaRPr lang="en-CA"/>
          </a:p>
        </p:txBody>
      </p:sp>
    </p:spTree>
    <p:extLst>
      <p:ext uri="{BB962C8B-B14F-4D97-AF65-F5344CB8AC3E}">
        <p14:creationId xmlns:p14="http://schemas.microsoft.com/office/powerpoint/2010/main" val="5481256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D3CC455-C77E-4104-B22D-2B1282F544B4}" type="slidenum">
              <a:rPr lang="en-CA" smtClean="0"/>
              <a:t>56</a:t>
            </a:fld>
            <a:endParaRPr lang="en-CA"/>
          </a:p>
        </p:txBody>
      </p:sp>
    </p:spTree>
    <p:extLst>
      <p:ext uri="{BB962C8B-B14F-4D97-AF65-F5344CB8AC3E}">
        <p14:creationId xmlns:p14="http://schemas.microsoft.com/office/powerpoint/2010/main" val="22581405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D3CC455-C77E-4104-B22D-2B1282F544B4}" type="slidenum">
              <a:rPr lang="en-CA" smtClean="0"/>
              <a:t>57</a:t>
            </a:fld>
            <a:endParaRPr lang="en-CA"/>
          </a:p>
        </p:txBody>
      </p:sp>
    </p:spTree>
    <p:extLst>
      <p:ext uri="{BB962C8B-B14F-4D97-AF65-F5344CB8AC3E}">
        <p14:creationId xmlns:p14="http://schemas.microsoft.com/office/powerpoint/2010/main" val="5259990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b="1" dirty="0">
                <a:cs typeface="Calibri"/>
              </a:rPr>
              <a:t>**3 qualifying conditions ONLY</a:t>
            </a:r>
          </a:p>
          <a:p>
            <a:endParaRPr lang="en-CA" altLang="en-US" dirty="0"/>
          </a:p>
          <a:p>
            <a:r>
              <a:rPr lang="en-US" altLang="en-US" sz="1200" dirty="0">
                <a:solidFill>
                  <a:srgbClr val="000000"/>
                </a:solidFill>
              </a:rPr>
              <a:t>For patients managed for COPD, a COPD Action Plan must be developed and then reviewed and completed annually, with a copy given to the patient ad a copy available in the patients record</a:t>
            </a:r>
            <a:r>
              <a:rPr lang="en-US" altLang="en-US" dirty="0"/>
              <a:t> </a:t>
            </a:r>
            <a:endParaRPr lang="en-CA" altLang="en-US" dirty="0">
              <a:cs typeface="Calibri"/>
            </a:endParaRPr>
          </a:p>
          <a:p>
            <a:endParaRPr lang="en-US" altLang="en-US" dirty="0">
              <a:cs typeface="+mn-lt"/>
            </a:endParaRPr>
          </a:p>
          <a:p>
            <a:r>
              <a:rPr lang="en-US" altLang="en-US" dirty="0">
                <a:cs typeface="+mn-lt"/>
              </a:rPr>
              <a:t>1st condition $100</a:t>
            </a:r>
            <a:endParaRPr lang="en-CA" altLang="en-US" dirty="0">
              <a:cs typeface="+mn-lt"/>
            </a:endParaRPr>
          </a:p>
          <a:p>
            <a:r>
              <a:rPr lang="en-US" altLang="en-US" dirty="0">
                <a:cs typeface="+mn-lt"/>
              </a:rPr>
              <a:t>2nd condition $75</a:t>
            </a:r>
            <a:endParaRPr lang="en-CA" altLang="en-US" dirty="0">
              <a:cs typeface="+mn-lt"/>
            </a:endParaRPr>
          </a:p>
          <a:p>
            <a:r>
              <a:rPr lang="en-US" altLang="en-US" dirty="0">
                <a:cs typeface="+mn-lt"/>
              </a:rPr>
              <a:t>3rd condition $50</a:t>
            </a:r>
            <a:endParaRPr lang="en-CA" altLang="en-US" dirty="0">
              <a:cs typeface="+mn-lt"/>
            </a:endParaRPr>
          </a:p>
          <a:p>
            <a:endParaRPr lang="en-CA" dirty="0"/>
          </a:p>
        </p:txBody>
      </p:sp>
      <p:sp>
        <p:nvSpPr>
          <p:cNvPr id="4" name="Slide Number Placeholder 3"/>
          <p:cNvSpPr>
            <a:spLocks noGrp="1"/>
          </p:cNvSpPr>
          <p:nvPr>
            <p:ph type="sldNum" sz="quarter" idx="5"/>
          </p:nvPr>
        </p:nvSpPr>
        <p:spPr/>
        <p:txBody>
          <a:bodyPr/>
          <a:lstStyle/>
          <a:p>
            <a:fld id="{BD3CC455-C77E-4104-B22D-2B1282F544B4}" type="slidenum">
              <a:rPr lang="en-CA" smtClean="0"/>
              <a:t>58</a:t>
            </a:fld>
            <a:endParaRPr lang="en-CA"/>
          </a:p>
        </p:txBody>
      </p:sp>
    </p:spTree>
    <p:extLst>
      <p:ext uri="{BB962C8B-B14F-4D97-AF65-F5344CB8AC3E}">
        <p14:creationId xmlns:p14="http://schemas.microsoft.com/office/powerpoint/2010/main" val="10852452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latin typeface="+mn-lt"/>
              </a:rPr>
              <a:t>Patients must be seen a minimum of two times per year by a licensed health care provider (includes physicians) in relation to their chronic disease(s), including at least one visit with the family</a:t>
            </a:r>
            <a:br>
              <a:rPr lang="en-US" sz="1050" dirty="0">
                <a:latin typeface="+mn-lt"/>
                <a:cs typeface="+mn-lt"/>
              </a:rPr>
            </a:br>
            <a:r>
              <a:rPr lang="en-US" sz="1050" dirty="0">
                <a:latin typeface="+mn-lt"/>
              </a:rPr>
              <a:t>physician claiming the CDM incentive fee </a:t>
            </a:r>
            <a:br>
              <a:rPr lang="en-US" sz="1050" dirty="0">
                <a:latin typeface="+mn-lt"/>
                <a:cs typeface="+mn-lt"/>
              </a:rPr>
            </a:br>
            <a:r>
              <a:rPr lang="en-US" altLang="en-US" sz="1050" dirty="0">
                <a:solidFill>
                  <a:srgbClr val="000000"/>
                </a:solidFill>
                <a:latin typeface="+mn-lt"/>
              </a:rPr>
              <a:t>Common Indicators for Diabetes and </a:t>
            </a:r>
            <a:r>
              <a:rPr lang="en-US" altLang="en-US" sz="1050" dirty="0" err="1">
                <a:solidFill>
                  <a:srgbClr val="000000"/>
                </a:solidFill>
                <a:latin typeface="+mn-lt"/>
              </a:rPr>
              <a:t>IHD</a:t>
            </a:r>
            <a:br>
              <a:rPr lang="en-US" altLang="en-US" sz="1050" dirty="0">
                <a:latin typeface="+mn-lt"/>
                <a:cs typeface="+mn-lt"/>
              </a:rPr>
            </a:br>
            <a:r>
              <a:rPr lang="en-US" altLang="en-US" sz="1050" dirty="0">
                <a:solidFill>
                  <a:srgbClr val="000000"/>
                </a:solidFill>
                <a:latin typeface="+mn-lt"/>
              </a:rPr>
              <a:t>• Blood pressure – 2 times per year • Lipids – once per year • Weight/nutrition counseling – once per year</a:t>
            </a:r>
            <a:r>
              <a:rPr lang="en-US" altLang="en-US" sz="1050" dirty="0">
                <a:latin typeface="+mn-lt"/>
              </a:rPr>
              <a:t> </a:t>
            </a:r>
            <a:br>
              <a:rPr lang="en-US" altLang="en-US" sz="1050" dirty="0">
                <a:latin typeface="+mn-lt"/>
                <a:cs typeface="+mn-lt"/>
              </a:rPr>
            </a:br>
            <a:r>
              <a:rPr lang="en-US" altLang="en-US" sz="1050" dirty="0">
                <a:solidFill>
                  <a:srgbClr val="000000"/>
                </a:solidFill>
                <a:latin typeface="+mn-lt"/>
              </a:rPr>
              <a:t>Common Indicators for Diabetes, </a:t>
            </a:r>
            <a:r>
              <a:rPr lang="en-US" altLang="en-US" sz="1050" dirty="0" err="1">
                <a:solidFill>
                  <a:srgbClr val="000000"/>
                </a:solidFill>
                <a:latin typeface="+mn-lt"/>
              </a:rPr>
              <a:t>IHD</a:t>
            </a:r>
            <a:r>
              <a:rPr lang="en-US" altLang="en-US" sz="1050" dirty="0">
                <a:solidFill>
                  <a:srgbClr val="000000"/>
                </a:solidFill>
                <a:latin typeface="+mn-lt"/>
              </a:rPr>
              <a:t>, and COPD</a:t>
            </a:r>
            <a:br>
              <a:rPr lang="en-US" altLang="en-US" sz="1050" dirty="0">
                <a:latin typeface="+mn-lt"/>
                <a:cs typeface="+mn-lt"/>
              </a:rPr>
            </a:br>
            <a:r>
              <a:rPr lang="en-US" altLang="en-US" sz="1050" dirty="0">
                <a:solidFill>
                  <a:srgbClr val="000000"/>
                </a:solidFill>
                <a:latin typeface="+mn-lt"/>
              </a:rPr>
              <a:t>• Smoking cessation – discussed once per year if smoker (document smoker or non-smoker) • Immunizations discussed and or given – once per year • Exercise/activity – discussed, including possible referrals, once per year</a:t>
            </a:r>
            <a:endParaRPr lang="en-US" altLang="en-US" sz="1050" dirty="0">
              <a:solidFill>
                <a:srgbClr val="000000"/>
              </a:solidFill>
              <a:latin typeface="+mn-lt"/>
              <a:cs typeface="Calibri"/>
            </a:endParaRPr>
          </a:p>
          <a:p>
            <a:r>
              <a:rPr lang="en-US" altLang="en-US" sz="1050" dirty="0">
                <a:solidFill>
                  <a:srgbClr val="000000"/>
                </a:solidFill>
                <a:latin typeface="+mn-lt"/>
              </a:rPr>
              <a:t>Plus either of the following:</a:t>
            </a:r>
            <a:r>
              <a:rPr lang="en-US" altLang="en-US" sz="1050" dirty="0">
                <a:latin typeface="+mn-lt"/>
              </a:rPr>
              <a:t> </a:t>
            </a:r>
            <a:r>
              <a:rPr lang="en-US" altLang="en-US" sz="1050" dirty="0">
                <a:solidFill>
                  <a:srgbClr val="000000"/>
                </a:solidFill>
                <a:latin typeface="+mn-lt"/>
              </a:rPr>
              <a:t>Indicators for Diabetes only• HbA1C – ordered 2 times per year • Renal function – </a:t>
            </a:r>
            <a:r>
              <a:rPr lang="en-US" altLang="en-US" sz="1050" dirty="0" err="1">
                <a:solidFill>
                  <a:srgbClr val="000000"/>
                </a:solidFill>
                <a:latin typeface="+mn-lt"/>
              </a:rPr>
              <a:t>ACR</a:t>
            </a:r>
            <a:r>
              <a:rPr lang="en-US" altLang="en-US" sz="1050" dirty="0">
                <a:solidFill>
                  <a:srgbClr val="000000"/>
                </a:solidFill>
                <a:latin typeface="+mn-lt"/>
              </a:rPr>
              <a:t> or </a:t>
            </a:r>
            <a:r>
              <a:rPr lang="en-US" altLang="en-US" sz="1050" dirty="0" err="1">
                <a:solidFill>
                  <a:srgbClr val="000000"/>
                </a:solidFill>
                <a:latin typeface="+mn-lt"/>
              </a:rPr>
              <a:t>Egfr</a:t>
            </a:r>
            <a:r>
              <a:rPr lang="en-US" altLang="en-US" sz="1050" dirty="0">
                <a:solidFill>
                  <a:srgbClr val="000000"/>
                </a:solidFill>
                <a:latin typeface="+mn-lt"/>
              </a:rPr>
              <a:t> ordered once per year • Foot exam with 10-g monofilament – referred or completed once per year • Eye exam – discussed and/or referred once per year for routine dilated eye exam</a:t>
            </a:r>
            <a:br>
              <a:rPr lang="en-US" altLang="en-US" sz="1050" dirty="0">
                <a:latin typeface="+mn-lt"/>
                <a:cs typeface="+mn-lt"/>
              </a:rPr>
            </a:br>
            <a:r>
              <a:rPr lang="en-US" altLang="en-US" sz="1050" dirty="0">
                <a:solidFill>
                  <a:srgbClr val="000000"/>
                </a:solidFill>
                <a:latin typeface="+mn-lt"/>
              </a:rPr>
              <a:t>Indicators for </a:t>
            </a:r>
            <a:r>
              <a:rPr lang="en-US" altLang="en-US" sz="1050" dirty="0" err="1">
                <a:solidFill>
                  <a:srgbClr val="000000"/>
                </a:solidFill>
                <a:latin typeface="+mn-lt"/>
              </a:rPr>
              <a:t>IHD</a:t>
            </a:r>
            <a:r>
              <a:rPr lang="en-US" altLang="en-US" sz="1050">
                <a:solidFill>
                  <a:srgbClr val="000000"/>
                </a:solidFill>
                <a:latin typeface="+mn-lt"/>
              </a:rPr>
              <a:t> only • </a:t>
            </a:r>
            <a:r>
              <a:rPr lang="en-US" altLang="en-US" sz="1050" dirty="0">
                <a:solidFill>
                  <a:srgbClr val="000000"/>
                </a:solidFill>
                <a:latin typeface="+mn-lt"/>
              </a:rPr>
              <a:t>Anti-platelet therapy – considered/reviewed once per year • Beta-blocker – considered/reviewed once per year • ACEI/ARB – considered/reviewed once per year • Discuss Nitroglycerin – considered/reviewed once per year • Consider further cardiac investigations – considered/reviewed once per year</a:t>
            </a:r>
            <a:endParaRPr lang="en-US" altLang="en-US" sz="1050" dirty="0">
              <a:solidFill>
                <a:srgbClr val="000000"/>
              </a:solidFill>
              <a:latin typeface="+mn-lt"/>
              <a:cs typeface="Calibri"/>
            </a:endParaRPr>
          </a:p>
          <a:p>
            <a:r>
              <a:rPr lang="en-US" altLang="en-US" sz="1050" dirty="0">
                <a:solidFill>
                  <a:srgbClr val="000000"/>
                </a:solidFill>
                <a:latin typeface="+mn-lt"/>
              </a:rPr>
              <a:t>Indicator for COPD only</a:t>
            </a:r>
            <a:br>
              <a:rPr lang="en-US" altLang="en-US" sz="1050" dirty="0">
                <a:latin typeface="+mn-lt"/>
                <a:cs typeface="+mn-lt"/>
              </a:rPr>
            </a:br>
            <a:r>
              <a:rPr lang="en-US" altLang="en-US" sz="1050" dirty="0">
                <a:solidFill>
                  <a:srgbClr val="000000"/>
                </a:solidFill>
                <a:latin typeface="+mn-lt"/>
              </a:rPr>
              <a:t>• COPD Action Plan required – Develop and then review and complete once per year</a:t>
            </a:r>
            <a:r>
              <a:rPr lang="en-US" altLang="en-US" sz="1050" dirty="0">
                <a:latin typeface="+mn-lt"/>
              </a:rPr>
              <a:t> </a:t>
            </a:r>
            <a:endParaRPr lang="en-CA" altLang="en-US" sz="1050" dirty="0">
              <a:latin typeface="+mn-lt"/>
            </a:endParaRPr>
          </a:p>
          <a:p>
            <a:endParaRPr lang="en-CA" dirty="0"/>
          </a:p>
        </p:txBody>
      </p:sp>
      <p:sp>
        <p:nvSpPr>
          <p:cNvPr id="4" name="Slide Number Placeholder 3"/>
          <p:cNvSpPr>
            <a:spLocks noGrp="1"/>
          </p:cNvSpPr>
          <p:nvPr>
            <p:ph type="sldNum" sz="quarter" idx="5"/>
          </p:nvPr>
        </p:nvSpPr>
        <p:spPr/>
        <p:txBody>
          <a:bodyPr/>
          <a:lstStyle/>
          <a:p>
            <a:fld id="{BD3CC455-C77E-4104-B22D-2B1282F544B4}" type="slidenum">
              <a:rPr lang="en-CA" smtClean="0"/>
              <a:t>59</a:t>
            </a:fld>
            <a:endParaRPr lang="en-CA"/>
          </a:p>
        </p:txBody>
      </p:sp>
    </p:spTree>
    <p:extLst>
      <p:ext uri="{BB962C8B-B14F-4D97-AF65-F5344CB8AC3E}">
        <p14:creationId xmlns:p14="http://schemas.microsoft.com/office/powerpoint/2010/main" val="608594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D3CC455-C77E-4104-B22D-2B1282F544B4}" type="slidenum">
              <a:rPr lang="en-CA" smtClean="0"/>
              <a:t>6</a:t>
            </a:fld>
            <a:endParaRPr lang="en-CA"/>
          </a:p>
        </p:txBody>
      </p:sp>
    </p:spTree>
    <p:extLst>
      <p:ext uri="{BB962C8B-B14F-4D97-AF65-F5344CB8AC3E}">
        <p14:creationId xmlns:p14="http://schemas.microsoft.com/office/powerpoint/2010/main" val="13935803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CGA</a:t>
            </a:r>
            <a:r>
              <a:rPr lang="en-US" dirty="0"/>
              <a:t> tool may form part of a prolonged geriatric office visit (03.03A). Existing preamble rules for visits must be satisfied. The </a:t>
            </a:r>
            <a:r>
              <a:rPr lang="en-US" dirty="0" err="1"/>
              <a:t>CGA</a:t>
            </a:r>
            <a:r>
              <a:rPr lang="en-US" dirty="0"/>
              <a:t> tool is available to all primary care providers in paper-based or electronic format in their </a:t>
            </a:r>
            <a:r>
              <a:rPr lang="en-US" dirty="0" err="1"/>
              <a:t>EMRs</a:t>
            </a:r>
            <a:endParaRPr lang="en-CA" dirty="0"/>
          </a:p>
        </p:txBody>
      </p:sp>
      <p:sp>
        <p:nvSpPr>
          <p:cNvPr id="4" name="Slide Number Placeholder 3"/>
          <p:cNvSpPr>
            <a:spLocks noGrp="1"/>
          </p:cNvSpPr>
          <p:nvPr>
            <p:ph type="sldNum" sz="quarter" idx="5"/>
          </p:nvPr>
        </p:nvSpPr>
        <p:spPr/>
        <p:txBody>
          <a:bodyPr/>
          <a:lstStyle/>
          <a:p>
            <a:fld id="{BD3CC455-C77E-4104-B22D-2B1282F544B4}" type="slidenum">
              <a:rPr lang="en-CA" smtClean="0"/>
              <a:t>60</a:t>
            </a:fld>
            <a:endParaRPr lang="en-CA"/>
          </a:p>
        </p:txBody>
      </p:sp>
    </p:spTree>
    <p:extLst>
      <p:ext uri="{BB962C8B-B14F-4D97-AF65-F5344CB8AC3E}">
        <p14:creationId xmlns:p14="http://schemas.microsoft.com/office/powerpoint/2010/main" val="17200075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D3CC455-C77E-4104-B22D-2B1282F544B4}" type="slidenum">
              <a:rPr lang="en-CA" smtClean="0"/>
              <a:t>61</a:t>
            </a:fld>
            <a:endParaRPr lang="en-CA"/>
          </a:p>
        </p:txBody>
      </p:sp>
    </p:spTree>
    <p:extLst>
      <p:ext uri="{BB962C8B-B14F-4D97-AF65-F5344CB8AC3E}">
        <p14:creationId xmlns:p14="http://schemas.microsoft.com/office/powerpoint/2010/main" val="36317257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D3CC455-C77E-4104-B22D-2B1282F544B4}" type="slidenum">
              <a:rPr lang="en-CA" smtClean="0"/>
              <a:t>62</a:t>
            </a:fld>
            <a:endParaRPr lang="en-CA"/>
          </a:p>
        </p:txBody>
      </p:sp>
    </p:spTree>
    <p:extLst>
      <p:ext uri="{BB962C8B-B14F-4D97-AF65-F5344CB8AC3E}">
        <p14:creationId xmlns:p14="http://schemas.microsoft.com/office/powerpoint/2010/main" val="7126478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D3CC455-C77E-4104-B22D-2B1282F544B4}" type="slidenum">
              <a:rPr lang="en-CA" smtClean="0"/>
              <a:t>63</a:t>
            </a:fld>
            <a:endParaRPr lang="en-CA"/>
          </a:p>
        </p:txBody>
      </p:sp>
    </p:spTree>
    <p:extLst>
      <p:ext uri="{BB962C8B-B14F-4D97-AF65-F5344CB8AC3E}">
        <p14:creationId xmlns:p14="http://schemas.microsoft.com/office/powerpoint/2010/main" val="30572812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D3CC455-C77E-4104-B22D-2B1282F544B4}" type="slidenum">
              <a:rPr lang="en-CA" smtClean="0"/>
              <a:t>64</a:t>
            </a:fld>
            <a:endParaRPr lang="en-CA"/>
          </a:p>
        </p:txBody>
      </p:sp>
    </p:spTree>
    <p:extLst>
      <p:ext uri="{BB962C8B-B14F-4D97-AF65-F5344CB8AC3E}">
        <p14:creationId xmlns:p14="http://schemas.microsoft.com/office/powerpoint/2010/main" val="25071597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D3CC455-C77E-4104-B22D-2B1282F544B4}" type="slidenum">
              <a:rPr lang="en-CA" smtClean="0"/>
              <a:t>65</a:t>
            </a:fld>
            <a:endParaRPr lang="en-CA"/>
          </a:p>
        </p:txBody>
      </p:sp>
    </p:spTree>
    <p:extLst>
      <p:ext uri="{BB962C8B-B14F-4D97-AF65-F5344CB8AC3E}">
        <p14:creationId xmlns:p14="http://schemas.microsoft.com/office/powerpoint/2010/main" val="31861264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D3CC455-C77E-4104-B22D-2B1282F544B4}" type="slidenum">
              <a:rPr lang="en-CA" smtClean="0"/>
              <a:t>66</a:t>
            </a:fld>
            <a:endParaRPr lang="en-CA"/>
          </a:p>
        </p:txBody>
      </p:sp>
    </p:spTree>
    <p:extLst>
      <p:ext uri="{BB962C8B-B14F-4D97-AF65-F5344CB8AC3E}">
        <p14:creationId xmlns:p14="http://schemas.microsoft.com/office/powerpoint/2010/main" val="703774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D3CC455-C77E-4104-B22D-2B1282F544B4}" type="slidenum">
              <a:rPr lang="en-CA" smtClean="0"/>
              <a:t>7</a:t>
            </a:fld>
            <a:endParaRPr lang="en-CA"/>
          </a:p>
        </p:txBody>
      </p:sp>
    </p:spTree>
    <p:extLst>
      <p:ext uri="{BB962C8B-B14F-4D97-AF65-F5344CB8AC3E}">
        <p14:creationId xmlns:p14="http://schemas.microsoft.com/office/powerpoint/2010/main" val="3832652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Calibri"/>
              <a:buChar char="-"/>
              <a:defRPr/>
            </a:pPr>
            <a:r>
              <a:rPr lang="en-CA" altLang="en-US" sz="1200" dirty="0"/>
              <a:t>Once you have your license and payment methods in place, </a:t>
            </a:r>
            <a:r>
              <a:rPr lang="en-CA" altLang="en-US" dirty="0"/>
              <a:t>the first step towards being able to bill is to get</a:t>
            </a:r>
            <a:r>
              <a:rPr lang="en-CA" altLang="en-US" sz="1200" dirty="0"/>
              <a:t> registered with MSI.</a:t>
            </a:r>
            <a:r>
              <a:rPr lang="en-CA" altLang="en-US" dirty="0"/>
              <a:t> </a:t>
            </a:r>
            <a:endParaRPr lang="en-US" dirty="0">
              <a:cs typeface="Calibri"/>
            </a:endParaRPr>
          </a:p>
          <a:p>
            <a:pPr marL="285750" indent="-285750">
              <a:buFont typeface="Calibri"/>
              <a:buChar char="-"/>
              <a:defRPr/>
            </a:pPr>
            <a:r>
              <a:rPr lang="en-CA" altLang="en-US" sz="1200" dirty="0"/>
              <a:t>You will </a:t>
            </a:r>
            <a:r>
              <a:rPr lang="en-CA" altLang="en-US" dirty="0"/>
              <a:t>then receive</a:t>
            </a:r>
            <a:r>
              <a:rPr lang="en-CA" altLang="en-US" sz="1200" dirty="0"/>
              <a:t> an MSI Provider Number and Business Arrangement Number(s) for billing purposes. </a:t>
            </a:r>
            <a:r>
              <a:rPr lang="en-CA" altLang="en-US" dirty="0"/>
              <a:t>Payments</a:t>
            </a:r>
            <a:r>
              <a:rPr lang="en-CA" altLang="en-US" sz="1200" dirty="0"/>
              <a:t> will be issued via direct deposit.</a:t>
            </a:r>
            <a:r>
              <a:rPr lang="en-CA" altLang="en-US" dirty="0"/>
              <a:t>  </a:t>
            </a:r>
            <a:endParaRPr lang="en-CA" dirty="0">
              <a:cs typeface="Calibri"/>
            </a:endParaRPr>
          </a:p>
          <a:p>
            <a:pPr marL="285750" indent="-285750">
              <a:buFont typeface="Calibri"/>
              <a:buChar char="-"/>
              <a:defRPr/>
            </a:pPr>
            <a:r>
              <a:rPr lang="en-CA" altLang="en-US" dirty="0"/>
              <a:t>Physicians</a:t>
            </a:r>
            <a:r>
              <a:rPr lang="en-CA" altLang="en-US" sz="1200" dirty="0"/>
              <a:t> may have multiple business arrangements</a:t>
            </a:r>
            <a:r>
              <a:rPr lang="en-CA" altLang="en-US" dirty="0"/>
              <a:t> depending on your involvement in different locations, clinics, or groups. You'll also have the opportunity to set up a separate BA for incentive payments.</a:t>
            </a:r>
            <a:endParaRPr lang="en-CA" altLang="en-US" sz="1200" dirty="0">
              <a:cs typeface="Calibri"/>
            </a:endParaRPr>
          </a:p>
          <a:p>
            <a:pPr marL="285750" indent="-285750">
              <a:buFont typeface="Calibri"/>
              <a:buChar char="-"/>
            </a:pPr>
            <a:r>
              <a:rPr lang="en-CA" altLang="en-US" dirty="0"/>
              <a:t>Claims submission</a:t>
            </a:r>
            <a:r>
              <a:rPr lang="en-CA" altLang="en-US" sz="1200" dirty="0"/>
              <a:t> is achieved via a software vendor where you can submit claims yourself (or a secretary/billing clerk), or you can hire a service bureau to submit claims on your </a:t>
            </a:r>
            <a:r>
              <a:rPr lang="en-CA" altLang="en-US" dirty="0"/>
              <a:t>behalf – a full list of these vendors and bureaus is available on our website</a:t>
            </a:r>
            <a:endParaRPr lang="en-CA" altLang="en-US" dirty="0">
              <a:cs typeface="Calibri"/>
            </a:endParaRPr>
          </a:p>
          <a:p>
            <a:pPr marL="285750" indent="-285750">
              <a:buFont typeface="Calibri"/>
              <a:buChar char="-"/>
            </a:pPr>
            <a:r>
              <a:rPr lang="en-CA" altLang="en-US" b="1" u="sng" dirty="0"/>
              <a:t>It is the physician's responsibility to ensure billing accuracy.</a:t>
            </a:r>
            <a:endParaRPr lang="en-CA" b="1" u="sng" dirty="0"/>
          </a:p>
          <a:p>
            <a:pPr marL="285750" indent="-285750">
              <a:buFont typeface="Calibri"/>
              <a:buChar char="-"/>
            </a:pPr>
            <a:r>
              <a:rPr lang="en-CA" altLang="en-US" dirty="0"/>
              <a:t>It is also important to understand the difference between accepted</a:t>
            </a:r>
            <a:r>
              <a:rPr lang="en-CA" altLang="en-US" dirty="0">
                <a:cs typeface="Calibri"/>
              </a:rPr>
              <a:t>/approved/rejected claims upon submission / vs claims held for manual review - - check adjudication responses. </a:t>
            </a:r>
          </a:p>
          <a:p>
            <a:pPr marL="285750" indent="-285750">
              <a:buFont typeface="Calibri"/>
              <a:buChar char="-"/>
            </a:pPr>
            <a:r>
              <a:rPr lang="en-CA" altLang="en-US" dirty="0">
                <a:cs typeface="Calibri"/>
              </a:rPr>
              <a:t>If a decision is made to not pay a claim, an adjudication response – a message – will be attached to the claim indicating why the claim was not paid. These messages are also referred to as "explanatory codes", which are listed in full in the Manual.</a:t>
            </a:r>
          </a:p>
          <a:p>
            <a:endParaRPr lang="en-CA" dirty="0"/>
          </a:p>
        </p:txBody>
      </p:sp>
      <p:sp>
        <p:nvSpPr>
          <p:cNvPr id="4" name="Slide Number Placeholder 3"/>
          <p:cNvSpPr>
            <a:spLocks noGrp="1"/>
          </p:cNvSpPr>
          <p:nvPr>
            <p:ph type="sldNum" sz="quarter" idx="5"/>
          </p:nvPr>
        </p:nvSpPr>
        <p:spPr/>
        <p:txBody>
          <a:bodyPr/>
          <a:lstStyle/>
          <a:p>
            <a:fld id="{BD3CC455-C77E-4104-B22D-2B1282F544B4}" type="slidenum">
              <a:rPr lang="en-CA" smtClean="0"/>
              <a:t>8</a:t>
            </a:fld>
            <a:endParaRPr lang="en-CA"/>
          </a:p>
        </p:txBody>
      </p:sp>
    </p:spTree>
    <p:extLst>
      <p:ext uri="{BB962C8B-B14F-4D97-AF65-F5344CB8AC3E}">
        <p14:creationId xmlns:p14="http://schemas.microsoft.com/office/powerpoint/2010/main" val="2754300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sz="1000" dirty="0"/>
              <a:t>Provider Numbers must be used for claim submission, and for referrals. MSI may ask for your provider number to identify you when calling. </a:t>
            </a:r>
            <a:r>
              <a:rPr lang="en-CA" sz="1000" dirty="0"/>
              <a:t>Some service providers may have and/or be part of more than one business arrangement.</a:t>
            </a:r>
            <a:endParaRPr lang="en-CA" sz="1000" dirty="0">
              <a:cs typeface="Calibri"/>
            </a:endParaRPr>
          </a:p>
          <a:p>
            <a:pPr marL="171450" indent="-171450">
              <a:buFont typeface="Calibri"/>
              <a:buChar char="-"/>
            </a:pPr>
            <a:r>
              <a:rPr lang="en-CA" sz="1000" dirty="0"/>
              <a:t>The MSI schedule of benefits uses units to represent the value of a service. The value of a unit varies according to the applicable tariff.  -The MSI tariff is the actual dollar value of a service. It is derived from the number of units applicable to a service which may vary according to relevant modifiers, and the Medical Service Unit value  -Two MSU values exist: For services rendered on behalf of WCB, a WCB medical service unit of </a:t>
            </a:r>
            <a:r>
              <a:rPr lang="en-CA" sz="1000" dirty="0">
                <a:highlight>
                  <a:srgbClr val="FFFF00"/>
                </a:highlight>
              </a:rPr>
              <a:t>$3.16 </a:t>
            </a:r>
            <a:r>
              <a:rPr lang="en-CA" sz="1000" dirty="0"/>
              <a:t>currently applies. These values are updated in the Bulletins whenever an update is made. -</a:t>
            </a:r>
            <a:r>
              <a:rPr lang="en-CA" sz="1000" dirty="0">
                <a:cs typeface="+mn-lt"/>
              </a:rPr>
              <a:t>Occurrence: </a:t>
            </a:r>
            <a:r>
              <a:rPr lang="en-CA" sz="1000" dirty="0"/>
              <a:t>All services performed during the same encounter with the recipient must be given the same service occurrence number. Second and subsequent occurrences are required to have time and medical necessity documented and submitted in the text field of the MSI claim - </a:t>
            </a:r>
            <a:r>
              <a:rPr lang="en-US" sz="1000" dirty="0">
                <a:cs typeface="Calibri"/>
              </a:rPr>
              <a:t>Payment responsibility – OOP patients – this is what we call reciprocal billing - </a:t>
            </a:r>
            <a:r>
              <a:rPr lang="en-US" sz="1000" dirty="0"/>
              <a:t>Multiples: Number of services performed, (e.g., number of lesions), the length of time, (e.g., 15-minute time blocks detention, counselling or the percentage of the body, (e.g. burns or surface area treated, e.g. sq. inches) </a:t>
            </a:r>
            <a:r>
              <a:rPr lang="en-US" sz="1000" dirty="0">
                <a:cs typeface="+mn-lt"/>
              </a:rPr>
              <a:t>e.g., tray fees, counselling. When using multiples for time based services, the start and stop times must be recorded in the health record and the text field of the MSI claim - Add-on e.g., tray fee in association with pap or provincial immunizations.  - </a:t>
            </a:r>
            <a:r>
              <a:rPr lang="en-US" sz="1000" dirty="0">
                <a:cs typeface="Calibri"/>
              </a:rPr>
              <a:t>Premium: </a:t>
            </a:r>
            <a:r>
              <a:rPr lang="en-US" sz="1000" dirty="0"/>
              <a:t>provided on an emergency basis during designated times. An emergency basis is defined as services that must be performed without delay because of the medical condition of the patient</a:t>
            </a:r>
            <a:endParaRPr lang="en-US" sz="1000" dirty="0">
              <a:cs typeface="Calibri"/>
            </a:endParaRPr>
          </a:p>
          <a:p>
            <a:endParaRPr lang="en-CA" dirty="0"/>
          </a:p>
        </p:txBody>
      </p:sp>
      <p:sp>
        <p:nvSpPr>
          <p:cNvPr id="4" name="Slide Number Placeholder 3"/>
          <p:cNvSpPr>
            <a:spLocks noGrp="1"/>
          </p:cNvSpPr>
          <p:nvPr>
            <p:ph type="sldNum" sz="quarter" idx="5"/>
          </p:nvPr>
        </p:nvSpPr>
        <p:spPr/>
        <p:txBody>
          <a:bodyPr/>
          <a:lstStyle/>
          <a:p>
            <a:fld id="{BD3CC455-C77E-4104-B22D-2B1282F544B4}" type="slidenum">
              <a:rPr lang="en-CA" smtClean="0"/>
              <a:t>9</a:t>
            </a:fld>
            <a:endParaRPr lang="en-CA"/>
          </a:p>
        </p:txBody>
      </p:sp>
    </p:spTree>
    <p:extLst>
      <p:ext uri="{BB962C8B-B14F-4D97-AF65-F5344CB8AC3E}">
        <p14:creationId xmlns:p14="http://schemas.microsoft.com/office/powerpoint/2010/main" val="4156403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7312-F1A6-808F-A417-253D2278F3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64AA209-480A-9436-D607-BF0C81F440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32B9DAD-9195-AEA7-D34C-38008697203E}"/>
              </a:ext>
            </a:extLst>
          </p:cNvPr>
          <p:cNvSpPr>
            <a:spLocks noGrp="1"/>
          </p:cNvSpPr>
          <p:nvPr>
            <p:ph type="dt" sz="half" idx="10"/>
          </p:nvPr>
        </p:nvSpPr>
        <p:spPr/>
        <p:txBody>
          <a:bodyPr/>
          <a:lstStyle/>
          <a:p>
            <a:fld id="{CAE5377F-0437-4D0C-BED6-A084520EA0CE}" type="datetimeFigureOut">
              <a:rPr lang="en-CA" smtClean="0"/>
              <a:t>2026-01-27</a:t>
            </a:fld>
            <a:endParaRPr lang="en-CA"/>
          </a:p>
        </p:txBody>
      </p:sp>
      <p:sp>
        <p:nvSpPr>
          <p:cNvPr id="5" name="Footer Placeholder 4">
            <a:extLst>
              <a:ext uri="{FF2B5EF4-FFF2-40B4-BE49-F238E27FC236}">
                <a16:creationId xmlns:a16="http://schemas.microsoft.com/office/drawing/2014/main" id="{51E675E4-CC06-B915-4467-50B8FA15BB2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7A03331-C28D-E0A9-BB7D-514AFE57B3A1}"/>
              </a:ext>
            </a:extLst>
          </p:cNvPr>
          <p:cNvSpPr>
            <a:spLocks noGrp="1"/>
          </p:cNvSpPr>
          <p:nvPr>
            <p:ph type="sldNum" sz="quarter" idx="12"/>
          </p:nvPr>
        </p:nvSpPr>
        <p:spPr/>
        <p:txBody>
          <a:bodyPr/>
          <a:lstStyle/>
          <a:p>
            <a:fld id="{659E5071-61D2-4455-A6EB-9BAF87B27187}" type="slidenum">
              <a:rPr lang="en-CA" smtClean="0"/>
              <a:t>‹#›</a:t>
            </a:fld>
            <a:endParaRPr lang="en-CA"/>
          </a:p>
        </p:txBody>
      </p:sp>
    </p:spTree>
    <p:extLst>
      <p:ext uri="{BB962C8B-B14F-4D97-AF65-F5344CB8AC3E}">
        <p14:creationId xmlns:p14="http://schemas.microsoft.com/office/powerpoint/2010/main" val="495046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7DB53-D688-F7DE-11E7-E717C06502F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235537A-084F-41CB-C21B-0BBECFBEB2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E901EB3-08A9-4184-D79C-6AA667F6AE57}"/>
              </a:ext>
            </a:extLst>
          </p:cNvPr>
          <p:cNvSpPr>
            <a:spLocks noGrp="1"/>
          </p:cNvSpPr>
          <p:nvPr>
            <p:ph type="dt" sz="half" idx="10"/>
          </p:nvPr>
        </p:nvSpPr>
        <p:spPr/>
        <p:txBody>
          <a:bodyPr/>
          <a:lstStyle/>
          <a:p>
            <a:fld id="{CAE5377F-0437-4D0C-BED6-A084520EA0CE}" type="datetimeFigureOut">
              <a:rPr lang="en-CA" smtClean="0"/>
              <a:t>2026-01-27</a:t>
            </a:fld>
            <a:endParaRPr lang="en-CA"/>
          </a:p>
        </p:txBody>
      </p:sp>
      <p:sp>
        <p:nvSpPr>
          <p:cNvPr id="5" name="Footer Placeholder 4">
            <a:extLst>
              <a:ext uri="{FF2B5EF4-FFF2-40B4-BE49-F238E27FC236}">
                <a16:creationId xmlns:a16="http://schemas.microsoft.com/office/drawing/2014/main" id="{C3600CFC-A634-E850-AEE4-1A9723B0A0A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8B55FD4-6FE4-A2CB-7B88-F5B442C48442}"/>
              </a:ext>
            </a:extLst>
          </p:cNvPr>
          <p:cNvSpPr>
            <a:spLocks noGrp="1"/>
          </p:cNvSpPr>
          <p:nvPr>
            <p:ph type="sldNum" sz="quarter" idx="12"/>
          </p:nvPr>
        </p:nvSpPr>
        <p:spPr/>
        <p:txBody>
          <a:bodyPr/>
          <a:lstStyle/>
          <a:p>
            <a:fld id="{659E5071-61D2-4455-A6EB-9BAF87B27187}" type="slidenum">
              <a:rPr lang="en-CA" smtClean="0"/>
              <a:t>‹#›</a:t>
            </a:fld>
            <a:endParaRPr lang="en-CA"/>
          </a:p>
        </p:txBody>
      </p:sp>
    </p:spTree>
    <p:extLst>
      <p:ext uri="{BB962C8B-B14F-4D97-AF65-F5344CB8AC3E}">
        <p14:creationId xmlns:p14="http://schemas.microsoft.com/office/powerpoint/2010/main" val="138504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78F37A-EC70-6A29-85F3-2AEAC6E0917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F484C0B-A9E0-E057-BABC-5EC57AEC30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BEEE64C-3AE3-CE85-8ABB-8805886E6936}"/>
              </a:ext>
            </a:extLst>
          </p:cNvPr>
          <p:cNvSpPr>
            <a:spLocks noGrp="1"/>
          </p:cNvSpPr>
          <p:nvPr>
            <p:ph type="dt" sz="half" idx="10"/>
          </p:nvPr>
        </p:nvSpPr>
        <p:spPr/>
        <p:txBody>
          <a:bodyPr/>
          <a:lstStyle/>
          <a:p>
            <a:fld id="{CAE5377F-0437-4D0C-BED6-A084520EA0CE}" type="datetimeFigureOut">
              <a:rPr lang="en-CA" smtClean="0"/>
              <a:t>2026-01-27</a:t>
            </a:fld>
            <a:endParaRPr lang="en-CA"/>
          </a:p>
        </p:txBody>
      </p:sp>
      <p:sp>
        <p:nvSpPr>
          <p:cNvPr id="5" name="Footer Placeholder 4">
            <a:extLst>
              <a:ext uri="{FF2B5EF4-FFF2-40B4-BE49-F238E27FC236}">
                <a16:creationId xmlns:a16="http://schemas.microsoft.com/office/drawing/2014/main" id="{585F6E9C-24B8-2283-4B67-3D64696683D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498BC7F-8BA5-C563-D893-1F7509798276}"/>
              </a:ext>
            </a:extLst>
          </p:cNvPr>
          <p:cNvSpPr>
            <a:spLocks noGrp="1"/>
          </p:cNvSpPr>
          <p:nvPr>
            <p:ph type="sldNum" sz="quarter" idx="12"/>
          </p:nvPr>
        </p:nvSpPr>
        <p:spPr/>
        <p:txBody>
          <a:bodyPr/>
          <a:lstStyle/>
          <a:p>
            <a:fld id="{659E5071-61D2-4455-A6EB-9BAF87B27187}" type="slidenum">
              <a:rPr lang="en-CA" smtClean="0"/>
              <a:t>‹#›</a:t>
            </a:fld>
            <a:endParaRPr lang="en-CA"/>
          </a:p>
        </p:txBody>
      </p:sp>
    </p:spTree>
    <p:extLst>
      <p:ext uri="{BB962C8B-B14F-4D97-AF65-F5344CB8AC3E}">
        <p14:creationId xmlns:p14="http://schemas.microsoft.com/office/powerpoint/2010/main" val="3381040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1B4ED-442C-8DE1-19B0-705495554B1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F981D8B-733D-012B-2E34-FB110317F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7F26D2C-BD9A-4B3D-588C-1DA32733C1BD}"/>
              </a:ext>
            </a:extLst>
          </p:cNvPr>
          <p:cNvSpPr>
            <a:spLocks noGrp="1"/>
          </p:cNvSpPr>
          <p:nvPr>
            <p:ph type="dt" sz="half" idx="10"/>
          </p:nvPr>
        </p:nvSpPr>
        <p:spPr/>
        <p:txBody>
          <a:bodyPr/>
          <a:lstStyle/>
          <a:p>
            <a:fld id="{CAE5377F-0437-4D0C-BED6-A084520EA0CE}" type="datetimeFigureOut">
              <a:rPr lang="en-CA" smtClean="0"/>
              <a:t>2026-01-27</a:t>
            </a:fld>
            <a:endParaRPr lang="en-CA"/>
          </a:p>
        </p:txBody>
      </p:sp>
      <p:sp>
        <p:nvSpPr>
          <p:cNvPr id="5" name="Footer Placeholder 4">
            <a:extLst>
              <a:ext uri="{FF2B5EF4-FFF2-40B4-BE49-F238E27FC236}">
                <a16:creationId xmlns:a16="http://schemas.microsoft.com/office/drawing/2014/main" id="{F44B995C-7539-BA65-5D9C-E7A01FFE4B2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DB52A0B-7AD5-32F6-04BC-07739621923D}"/>
              </a:ext>
            </a:extLst>
          </p:cNvPr>
          <p:cNvSpPr>
            <a:spLocks noGrp="1"/>
          </p:cNvSpPr>
          <p:nvPr>
            <p:ph type="sldNum" sz="quarter" idx="12"/>
          </p:nvPr>
        </p:nvSpPr>
        <p:spPr/>
        <p:txBody>
          <a:bodyPr/>
          <a:lstStyle/>
          <a:p>
            <a:fld id="{659E5071-61D2-4455-A6EB-9BAF87B27187}" type="slidenum">
              <a:rPr lang="en-CA" smtClean="0"/>
              <a:t>‹#›</a:t>
            </a:fld>
            <a:endParaRPr lang="en-CA"/>
          </a:p>
        </p:txBody>
      </p:sp>
    </p:spTree>
    <p:extLst>
      <p:ext uri="{BB962C8B-B14F-4D97-AF65-F5344CB8AC3E}">
        <p14:creationId xmlns:p14="http://schemas.microsoft.com/office/powerpoint/2010/main" val="4062547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E7E45-504A-9609-7D17-2460BD97A3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20BFBB2-9683-BA25-B2C3-D568E34104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4BBA40-3A4D-D869-BA92-279D1CFDEC70}"/>
              </a:ext>
            </a:extLst>
          </p:cNvPr>
          <p:cNvSpPr>
            <a:spLocks noGrp="1"/>
          </p:cNvSpPr>
          <p:nvPr>
            <p:ph type="dt" sz="half" idx="10"/>
          </p:nvPr>
        </p:nvSpPr>
        <p:spPr/>
        <p:txBody>
          <a:bodyPr/>
          <a:lstStyle/>
          <a:p>
            <a:fld id="{CAE5377F-0437-4D0C-BED6-A084520EA0CE}" type="datetimeFigureOut">
              <a:rPr lang="en-CA" smtClean="0"/>
              <a:t>2026-01-27</a:t>
            </a:fld>
            <a:endParaRPr lang="en-CA"/>
          </a:p>
        </p:txBody>
      </p:sp>
      <p:sp>
        <p:nvSpPr>
          <p:cNvPr id="5" name="Footer Placeholder 4">
            <a:extLst>
              <a:ext uri="{FF2B5EF4-FFF2-40B4-BE49-F238E27FC236}">
                <a16:creationId xmlns:a16="http://schemas.microsoft.com/office/drawing/2014/main" id="{8A177417-325C-A914-3AF6-9335291DA9D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441F241-8B81-30D8-D878-4249F241B1C5}"/>
              </a:ext>
            </a:extLst>
          </p:cNvPr>
          <p:cNvSpPr>
            <a:spLocks noGrp="1"/>
          </p:cNvSpPr>
          <p:nvPr>
            <p:ph type="sldNum" sz="quarter" idx="12"/>
          </p:nvPr>
        </p:nvSpPr>
        <p:spPr/>
        <p:txBody>
          <a:bodyPr/>
          <a:lstStyle/>
          <a:p>
            <a:fld id="{659E5071-61D2-4455-A6EB-9BAF87B27187}" type="slidenum">
              <a:rPr lang="en-CA" smtClean="0"/>
              <a:t>‹#›</a:t>
            </a:fld>
            <a:endParaRPr lang="en-CA"/>
          </a:p>
        </p:txBody>
      </p:sp>
    </p:spTree>
    <p:extLst>
      <p:ext uri="{BB962C8B-B14F-4D97-AF65-F5344CB8AC3E}">
        <p14:creationId xmlns:p14="http://schemas.microsoft.com/office/powerpoint/2010/main" val="1973446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C3D-0E68-9041-9998-7A5F4A23A8E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0D1CBFF-2C4A-A6B3-7E68-732EE76365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195CEFC-AC78-7EC8-D633-DC80BD3BE2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91836222-6B7D-C869-EB96-E7979C46DD37}"/>
              </a:ext>
            </a:extLst>
          </p:cNvPr>
          <p:cNvSpPr>
            <a:spLocks noGrp="1"/>
          </p:cNvSpPr>
          <p:nvPr>
            <p:ph type="dt" sz="half" idx="10"/>
          </p:nvPr>
        </p:nvSpPr>
        <p:spPr/>
        <p:txBody>
          <a:bodyPr/>
          <a:lstStyle/>
          <a:p>
            <a:fld id="{CAE5377F-0437-4D0C-BED6-A084520EA0CE}" type="datetimeFigureOut">
              <a:rPr lang="en-CA" smtClean="0"/>
              <a:t>2026-01-27</a:t>
            </a:fld>
            <a:endParaRPr lang="en-CA"/>
          </a:p>
        </p:txBody>
      </p:sp>
      <p:sp>
        <p:nvSpPr>
          <p:cNvPr id="6" name="Footer Placeholder 5">
            <a:extLst>
              <a:ext uri="{FF2B5EF4-FFF2-40B4-BE49-F238E27FC236}">
                <a16:creationId xmlns:a16="http://schemas.microsoft.com/office/drawing/2014/main" id="{A3530A4F-6EA6-B6EA-C649-E9E4B6FBCDE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8494BB1-30B2-8F1A-C156-5257366DFC60}"/>
              </a:ext>
            </a:extLst>
          </p:cNvPr>
          <p:cNvSpPr>
            <a:spLocks noGrp="1"/>
          </p:cNvSpPr>
          <p:nvPr>
            <p:ph type="sldNum" sz="quarter" idx="12"/>
          </p:nvPr>
        </p:nvSpPr>
        <p:spPr/>
        <p:txBody>
          <a:bodyPr/>
          <a:lstStyle/>
          <a:p>
            <a:fld id="{659E5071-61D2-4455-A6EB-9BAF87B27187}" type="slidenum">
              <a:rPr lang="en-CA" smtClean="0"/>
              <a:t>‹#›</a:t>
            </a:fld>
            <a:endParaRPr lang="en-CA"/>
          </a:p>
        </p:txBody>
      </p:sp>
    </p:spTree>
    <p:extLst>
      <p:ext uri="{BB962C8B-B14F-4D97-AF65-F5344CB8AC3E}">
        <p14:creationId xmlns:p14="http://schemas.microsoft.com/office/powerpoint/2010/main" val="3962626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86EF7-EA51-C293-9F56-96CE6B6DEFE5}"/>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284F691-6058-32DE-D376-0A273192DE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F5C7C2-F696-1774-817B-D2471FCA65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3B0C2E7-27A2-AE59-6545-20BA964BCE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00BDA6-ED14-CD3D-A464-9748217D5F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D0E7C78-998D-3F01-D62A-EF96D4388941}"/>
              </a:ext>
            </a:extLst>
          </p:cNvPr>
          <p:cNvSpPr>
            <a:spLocks noGrp="1"/>
          </p:cNvSpPr>
          <p:nvPr>
            <p:ph type="dt" sz="half" idx="10"/>
          </p:nvPr>
        </p:nvSpPr>
        <p:spPr/>
        <p:txBody>
          <a:bodyPr/>
          <a:lstStyle/>
          <a:p>
            <a:fld id="{CAE5377F-0437-4D0C-BED6-A084520EA0CE}" type="datetimeFigureOut">
              <a:rPr lang="en-CA" smtClean="0"/>
              <a:t>2026-01-27</a:t>
            </a:fld>
            <a:endParaRPr lang="en-CA"/>
          </a:p>
        </p:txBody>
      </p:sp>
      <p:sp>
        <p:nvSpPr>
          <p:cNvPr id="8" name="Footer Placeholder 7">
            <a:extLst>
              <a:ext uri="{FF2B5EF4-FFF2-40B4-BE49-F238E27FC236}">
                <a16:creationId xmlns:a16="http://schemas.microsoft.com/office/drawing/2014/main" id="{7FE725EF-14BB-4584-12B9-56C6690C1767}"/>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A957D01E-4B0D-C84F-FEFF-80AE3BBA0CE5}"/>
              </a:ext>
            </a:extLst>
          </p:cNvPr>
          <p:cNvSpPr>
            <a:spLocks noGrp="1"/>
          </p:cNvSpPr>
          <p:nvPr>
            <p:ph type="sldNum" sz="quarter" idx="12"/>
          </p:nvPr>
        </p:nvSpPr>
        <p:spPr/>
        <p:txBody>
          <a:bodyPr/>
          <a:lstStyle/>
          <a:p>
            <a:fld id="{659E5071-61D2-4455-A6EB-9BAF87B27187}" type="slidenum">
              <a:rPr lang="en-CA" smtClean="0"/>
              <a:t>‹#›</a:t>
            </a:fld>
            <a:endParaRPr lang="en-CA"/>
          </a:p>
        </p:txBody>
      </p:sp>
    </p:spTree>
    <p:extLst>
      <p:ext uri="{BB962C8B-B14F-4D97-AF65-F5344CB8AC3E}">
        <p14:creationId xmlns:p14="http://schemas.microsoft.com/office/powerpoint/2010/main" val="2555497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78E36-BD90-B3FF-07AB-EACA8ECB36B9}"/>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99429514-8E48-4D2B-3D30-02E5EFA9D9AB}"/>
              </a:ext>
            </a:extLst>
          </p:cNvPr>
          <p:cNvSpPr>
            <a:spLocks noGrp="1"/>
          </p:cNvSpPr>
          <p:nvPr>
            <p:ph type="dt" sz="half" idx="10"/>
          </p:nvPr>
        </p:nvSpPr>
        <p:spPr/>
        <p:txBody>
          <a:bodyPr/>
          <a:lstStyle/>
          <a:p>
            <a:fld id="{CAE5377F-0437-4D0C-BED6-A084520EA0CE}" type="datetimeFigureOut">
              <a:rPr lang="en-CA" smtClean="0"/>
              <a:t>2026-01-27</a:t>
            </a:fld>
            <a:endParaRPr lang="en-CA"/>
          </a:p>
        </p:txBody>
      </p:sp>
      <p:sp>
        <p:nvSpPr>
          <p:cNvPr id="4" name="Footer Placeholder 3">
            <a:extLst>
              <a:ext uri="{FF2B5EF4-FFF2-40B4-BE49-F238E27FC236}">
                <a16:creationId xmlns:a16="http://schemas.microsoft.com/office/drawing/2014/main" id="{49E9B9CF-F2A4-ADE3-81A2-F48B0D895BEA}"/>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87B85DA-9468-82FF-E5FF-C2157B7921E2}"/>
              </a:ext>
            </a:extLst>
          </p:cNvPr>
          <p:cNvSpPr>
            <a:spLocks noGrp="1"/>
          </p:cNvSpPr>
          <p:nvPr>
            <p:ph type="sldNum" sz="quarter" idx="12"/>
          </p:nvPr>
        </p:nvSpPr>
        <p:spPr/>
        <p:txBody>
          <a:bodyPr/>
          <a:lstStyle/>
          <a:p>
            <a:fld id="{659E5071-61D2-4455-A6EB-9BAF87B27187}" type="slidenum">
              <a:rPr lang="en-CA" smtClean="0"/>
              <a:t>‹#›</a:t>
            </a:fld>
            <a:endParaRPr lang="en-CA"/>
          </a:p>
        </p:txBody>
      </p:sp>
    </p:spTree>
    <p:extLst>
      <p:ext uri="{BB962C8B-B14F-4D97-AF65-F5344CB8AC3E}">
        <p14:creationId xmlns:p14="http://schemas.microsoft.com/office/powerpoint/2010/main" val="1801790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DC64F1-C13D-B5E2-32A8-DB6812B90831}"/>
              </a:ext>
            </a:extLst>
          </p:cNvPr>
          <p:cNvSpPr>
            <a:spLocks noGrp="1"/>
          </p:cNvSpPr>
          <p:nvPr>
            <p:ph type="dt" sz="half" idx="10"/>
          </p:nvPr>
        </p:nvSpPr>
        <p:spPr/>
        <p:txBody>
          <a:bodyPr/>
          <a:lstStyle/>
          <a:p>
            <a:fld id="{CAE5377F-0437-4D0C-BED6-A084520EA0CE}" type="datetimeFigureOut">
              <a:rPr lang="en-CA" smtClean="0"/>
              <a:t>2026-01-27</a:t>
            </a:fld>
            <a:endParaRPr lang="en-CA"/>
          </a:p>
        </p:txBody>
      </p:sp>
      <p:sp>
        <p:nvSpPr>
          <p:cNvPr id="3" name="Footer Placeholder 2">
            <a:extLst>
              <a:ext uri="{FF2B5EF4-FFF2-40B4-BE49-F238E27FC236}">
                <a16:creationId xmlns:a16="http://schemas.microsoft.com/office/drawing/2014/main" id="{BEE3FAF9-9752-8031-F86F-802509D5817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E2A61EFC-FA02-1BAD-88BC-A48296213563}"/>
              </a:ext>
            </a:extLst>
          </p:cNvPr>
          <p:cNvSpPr>
            <a:spLocks noGrp="1"/>
          </p:cNvSpPr>
          <p:nvPr>
            <p:ph type="sldNum" sz="quarter" idx="12"/>
          </p:nvPr>
        </p:nvSpPr>
        <p:spPr/>
        <p:txBody>
          <a:bodyPr/>
          <a:lstStyle/>
          <a:p>
            <a:fld id="{659E5071-61D2-4455-A6EB-9BAF87B27187}" type="slidenum">
              <a:rPr lang="en-CA" smtClean="0"/>
              <a:t>‹#›</a:t>
            </a:fld>
            <a:endParaRPr lang="en-CA"/>
          </a:p>
        </p:txBody>
      </p:sp>
    </p:spTree>
    <p:extLst>
      <p:ext uri="{BB962C8B-B14F-4D97-AF65-F5344CB8AC3E}">
        <p14:creationId xmlns:p14="http://schemas.microsoft.com/office/powerpoint/2010/main" val="618512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9B3F5-AA63-DBFD-65B0-4E29BFAB58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42DEA675-7B54-A52B-80F3-D2115812CF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F5BC9A1-2E9B-45CC-604C-0F6508306B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D05B40-F118-545A-864A-4D230F5201EC}"/>
              </a:ext>
            </a:extLst>
          </p:cNvPr>
          <p:cNvSpPr>
            <a:spLocks noGrp="1"/>
          </p:cNvSpPr>
          <p:nvPr>
            <p:ph type="dt" sz="half" idx="10"/>
          </p:nvPr>
        </p:nvSpPr>
        <p:spPr/>
        <p:txBody>
          <a:bodyPr/>
          <a:lstStyle/>
          <a:p>
            <a:fld id="{CAE5377F-0437-4D0C-BED6-A084520EA0CE}" type="datetimeFigureOut">
              <a:rPr lang="en-CA" smtClean="0"/>
              <a:t>2026-01-27</a:t>
            </a:fld>
            <a:endParaRPr lang="en-CA"/>
          </a:p>
        </p:txBody>
      </p:sp>
      <p:sp>
        <p:nvSpPr>
          <p:cNvPr id="6" name="Footer Placeholder 5">
            <a:extLst>
              <a:ext uri="{FF2B5EF4-FFF2-40B4-BE49-F238E27FC236}">
                <a16:creationId xmlns:a16="http://schemas.microsoft.com/office/drawing/2014/main" id="{357F2929-DDD9-CF7B-DA8D-B75368862DE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2A0E23A-3861-A82C-19BD-E8AC8204D717}"/>
              </a:ext>
            </a:extLst>
          </p:cNvPr>
          <p:cNvSpPr>
            <a:spLocks noGrp="1"/>
          </p:cNvSpPr>
          <p:nvPr>
            <p:ph type="sldNum" sz="quarter" idx="12"/>
          </p:nvPr>
        </p:nvSpPr>
        <p:spPr/>
        <p:txBody>
          <a:bodyPr/>
          <a:lstStyle/>
          <a:p>
            <a:fld id="{659E5071-61D2-4455-A6EB-9BAF87B27187}" type="slidenum">
              <a:rPr lang="en-CA" smtClean="0"/>
              <a:t>‹#›</a:t>
            </a:fld>
            <a:endParaRPr lang="en-CA"/>
          </a:p>
        </p:txBody>
      </p:sp>
    </p:spTree>
    <p:extLst>
      <p:ext uri="{BB962C8B-B14F-4D97-AF65-F5344CB8AC3E}">
        <p14:creationId xmlns:p14="http://schemas.microsoft.com/office/powerpoint/2010/main" val="2988599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A5B4C-B4F7-2289-DF60-5E5EC95905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8109F46-3E84-0075-9EDC-2BADC5B92D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A8C8455-7876-0CA2-0BA2-0C8BD4DE41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87758C-F0D1-7694-DE69-51021B242D66}"/>
              </a:ext>
            </a:extLst>
          </p:cNvPr>
          <p:cNvSpPr>
            <a:spLocks noGrp="1"/>
          </p:cNvSpPr>
          <p:nvPr>
            <p:ph type="dt" sz="half" idx="10"/>
          </p:nvPr>
        </p:nvSpPr>
        <p:spPr/>
        <p:txBody>
          <a:bodyPr/>
          <a:lstStyle/>
          <a:p>
            <a:fld id="{CAE5377F-0437-4D0C-BED6-A084520EA0CE}" type="datetimeFigureOut">
              <a:rPr lang="en-CA" smtClean="0"/>
              <a:t>2026-01-27</a:t>
            </a:fld>
            <a:endParaRPr lang="en-CA"/>
          </a:p>
        </p:txBody>
      </p:sp>
      <p:sp>
        <p:nvSpPr>
          <p:cNvPr id="6" name="Footer Placeholder 5">
            <a:extLst>
              <a:ext uri="{FF2B5EF4-FFF2-40B4-BE49-F238E27FC236}">
                <a16:creationId xmlns:a16="http://schemas.microsoft.com/office/drawing/2014/main" id="{D36D1C81-DC85-0F36-851A-31A033222FD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803AE34-DEF5-FD37-3FAC-E220479DBBE1}"/>
              </a:ext>
            </a:extLst>
          </p:cNvPr>
          <p:cNvSpPr>
            <a:spLocks noGrp="1"/>
          </p:cNvSpPr>
          <p:nvPr>
            <p:ph type="sldNum" sz="quarter" idx="12"/>
          </p:nvPr>
        </p:nvSpPr>
        <p:spPr/>
        <p:txBody>
          <a:bodyPr/>
          <a:lstStyle/>
          <a:p>
            <a:fld id="{659E5071-61D2-4455-A6EB-9BAF87B27187}" type="slidenum">
              <a:rPr lang="en-CA" smtClean="0"/>
              <a:t>‹#›</a:t>
            </a:fld>
            <a:endParaRPr lang="en-CA"/>
          </a:p>
        </p:txBody>
      </p:sp>
    </p:spTree>
    <p:extLst>
      <p:ext uri="{BB962C8B-B14F-4D97-AF65-F5344CB8AC3E}">
        <p14:creationId xmlns:p14="http://schemas.microsoft.com/office/powerpoint/2010/main" val="178390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170D53-D070-2938-7EB6-31C5EF3F3F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D02CFCE-1B2B-1878-439C-ECFB02BF1E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4E42D5D-155B-CB4C-4E97-65CA2450E8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5377F-0437-4D0C-BED6-A084520EA0CE}" type="datetimeFigureOut">
              <a:rPr lang="en-CA" smtClean="0"/>
              <a:t>2026-01-27</a:t>
            </a:fld>
            <a:endParaRPr lang="en-CA"/>
          </a:p>
        </p:txBody>
      </p:sp>
      <p:sp>
        <p:nvSpPr>
          <p:cNvPr id="5" name="Footer Placeholder 4">
            <a:extLst>
              <a:ext uri="{FF2B5EF4-FFF2-40B4-BE49-F238E27FC236}">
                <a16:creationId xmlns:a16="http://schemas.microsoft.com/office/drawing/2014/main" id="{D62485C1-2BB8-0A15-54F8-7F72A6B43E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4AB3A851-0C98-7239-914A-62167CB4EB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E5071-61D2-4455-A6EB-9BAF87B27187}" type="slidenum">
              <a:rPr lang="en-CA" smtClean="0"/>
              <a:t>‹#›</a:t>
            </a:fld>
            <a:endParaRPr lang="en-CA"/>
          </a:p>
        </p:txBody>
      </p:sp>
    </p:spTree>
    <p:extLst>
      <p:ext uri="{BB962C8B-B14F-4D97-AF65-F5344CB8AC3E}">
        <p14:creationId xmlns:p14="http://schemas.microsoft.com/office/powerpoint/2010/main" val="1354332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cpsns.ns.ca/resource/management-of-medical-record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https://msi.medavie.bluecross.ca/longitudinal-family-medicin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hyperlink" Target="https://msi.medavie.bluecross.ca/interim-fee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hyperlink" Target="https://msi.medavie.bluecross.ca/interim-fee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hyperlink" Target="https://msi.medavie.bluecross.ca/interim-fee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hyperlink" Target="https://msi.medavie.bluecross.ca/interim-fee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hyperlink" Target="https://msi.medavie.bluecross.ca/interim-fees/"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CMPA@medavie.ca" TargetMode="External"/><Relationship Id="rId2" Type="http://schemas.openxmlformats.org/officeDocument/2006/relationships/notesSlide" Target="../notesSlides/notesSlide63.xml"/><Relationship Id="rId1" Type="http://schemas.openxmlformats.org/officeDocument/2006/relationships/slideLayout" Target="../slideLayouts/slideLayout6.xml"/><Relationship Id="rId6" Type="http://schemas.openxmlformats.org/officeDocument/2006/relationships/hyperlink" Target="mailto:retirement.fund@novascotia.ca" TargetMode="External"/><Relationship Id="rId5" Type="http://schemas.openxmlformats.org/officeDocument/2006/relationships/hyperlink" Target="mailto:physicianagreement@novascotia.ca" TargetMode="External"/><Relationship Id="rId4" Type="http://schemas.openxmlformats.org/officeDocument/2006/relationships/hyperlink" Target="https://doctorsns.com/contract-and-support/physician-agreement" TargetMode="External"/></Relationships>
</file>

<file path=ppt/slides/_rels/slide64.xml.rels><?xml version="1.0" encoding="UTF-8" standalone="yes"?>
<Relationships xmlns="http://schemas.openxmlformats.org/package/2006/relationships"><Relationship Id="rId8" Type="http://schemas.openxmlformats.org/officeDocument/2006/relationships/hyperlink" Target="mailto:jessica.moore@doctorsns.com" TargetMode="External"/><Relationship Id="rId3" Type="http://schemas.openxmlformats.org/officeDocument/2006/relationships/image" Target="../media/image1.png"/><Relationship Id="rId7" Type="http://schemas.openxmlformats.org/officeDocument/2006/relationships/hyperlink" Target="mailto:info@doctorsns.com" TargetMode="External"/><Relationship Id="rId2" Type="http://schemas.openxmlformats.org/officeDocument/2006/relationships/notesSlide" Target="../notesSlides/notesSlide64.xml"/><Relationship Id="rId1" Type="http://schemas.openxmlformats.org/officeDocument/2006/relationships/slideLayout" Target="../slideLayouts/slideLayout6.xml"/><Relationship Id="rId6" Type="http://schemas.openxmlformats.org/officeDocument/2006/relationships/hyperlink" Target="mailto:Info@cpsns.ns.ca" TargetMode="External"/><Relationship Id="rId5" Type="http://schemas.openxmlformats.org/officeDocument/2006/relationships/hyperlink" Target="mailto:Masteragreement@novascotia.ca" TargetMode="External"/><Relationship Id="rId10" Type="http://schemas.openxmlformats.org/officeDocument/2006/relationships/hyperlink" Target="mailto:ken.wilson@doctorsns.com" TargetMode="External"/><Relationship Id="rId4" Type="http://schemas.openxmlformats.org/officeDocument/2006/relationships/hyperlink" Target="mailto:msi_assessment@medavie.bluecross.ca" TargetMode="External"/><Relationship Id="rId9" Type="http://schemas.openxmlformats.org/officeDocument/2006/relationships/hyperlink" Target="mailto:derek.law@doctorsns.com"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66.xml.rels><?xml version="1.0" encoding="UTF-8" standalone="yes"?>
<Relationships xmlns="http://schemas.openxmlformats.org/package/2006/relationships"><Relationship Id="rId3" Type="http://schemas.openxmlformats.org/officeDocument/2006/relationships/hyperlink" Target="https://msi.medavie.bluecross.ca/" TargetMode="External"/><Relationship Id="rId2" Type="http://schemas.openxmlformats.org/officeDocument/2006/relationships/notesSlide" Target="../notesSlides/notesSlide66.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urldefense.com/v3/__https:/novascotia.ca/dhw/pharmacare/formulary.asp__;!!OLzf-8IGRJx_AXMMcA!kka4QKMqvUzLgnyDCDj5uX-qDhHqbZersy45CkZ3V6w_Ub6umgRD1WbOf2n5iClE3__SY9YMe6ORDSCeCNCeI9UkmV35nt8D084$" TargetMode="Externa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hyperlink" Target="https://msi.medavie.bluecross.ca/physician-registrati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3C6F4E6-30A1-4F63-C8CC-028750B5AA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6668" cy="4570886"/>
            <a:chOff x="0" y="0"/>
            <a:chExt cx="12196668" cy="4570886"/>
          </a:xfrm>
        </p:grpSpPr>
        <p:sp>
          <p:nvSpPr>
            <p:cNvPr id="11" name="Rectangle 10">
              <a:extLst>
                <a:ext uri="{FF2B5EF4-FFF2-40B4-BE49-F238E27FC236}">
                  <a16:creationId xmlns:a16="http://schemas.microsoft.com/office/drawing/2014/main" id="{49EA7CA8-3AE6-4F5F-9932-63303CF2D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12196668" cy="4570632"/>
            </a:xfrm>
            <a:prstGeom prst="rect">
              <a:avLst/>
            </a:prstGeom>
            <a:gradFill>
              <a:gsLst>
                <a:gs pos="0">
                  <a:schemeClr val="accent5"/>
                </a:gs>
                <a:gs pos="100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E3E019-A259-1130-CC5C-3165020BC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791"/>
              <a:ext cx="10565988" cy="4568095"/>
            </a:xfrm>
            <a:prstGeom prst="rect">
              <a:avLst/>
            </a:prstGeom>
            <a:gradFill flip="none" rotWithShape="1">
              <a:gsLst>
                <a:gs pos="3000">
                  <a:schemeClr val="accent2"/>
                </a:gs>
                <a:gs pos="40000">
                  <a:schemeClr val="accent2">
                    <a:alpha val="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0769F99-CCA6-5CDC-D1E1-C59A4762F1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2192000" cy="4549891"/>
            </a:xfrm>
            <a:prstGeom prst="rect">
              <a:avLst/>
            </a:prstGeom>
            <a:gradFill>
              <a:gsLst>
                <a:gs pos="0">
                  <a:schemeClr val="accent5">
                    <a:alpha val="76000"/>
                  </a:schemeClr>
                </a:gs>
                <a:gs pos="67000">
                  <a:schemeClr val="accent2">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13E73D3-029B-3D4E-1956-8EE7068A6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110544" y="18215"/>
              <a:ext cx="8086124" cy="4549887"/>
            </a:xfrm>
            <a:prstGeom prst="rect">
              <a:avLst/>
            </a:prstGeom>
            <a:gradFill flip="none" rotWithShape="1">
              <a:gsLst>
                <a:gs pos="0">
                  <a:schemeClr val="accent5">
                    <a:lumMod val="50000"/>
                    <a:alpha val="36000"/>
                  </a:schemeClr>
                </a:gs>
                <a:gs pos="45000">
                  <a:schemeClr val="accent5">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 name="Title 1">
            <a:extLst>
              <a:ext uri="{FF2B5EF4-FFF2-40B4-BE49-F238E27FC236}">
                <a16:creationId xmlns:a16="http://schemas.microsoft.com/office/drawing/2014/main" id="{BDE695DA-285D-A88B-12A5-D641C550FE9B}"/>
              </a:ext>
            </a:extLst>
          </p:cNvPr>
          <p:cNvSpPr>
            <a:spLocks noGrp="1"/>
          </p:cNvSpPr>
          <p:nvPr>
            <p:ph type="ctrTitle"/>
          </p:nvPr>
        </p:nvSpPr>
        <p:spPr>
          <a:xfrm>
            <a:off x="1126348" y="1124262"/>
            <a:ext cx="8017652" cy="2690413"/>
          </a:xfrm>
        </p:spPr>
        <p:txBody>
          <a:bodyPr anchor="t">
            <a:normAutofit/>
          </a:bodyPr>
          <a:lstStyle/>
          <a:p>
            <a:pPr algn="l"/>
            <a:r>
              <a:rPr lang="en-CA" sz="5400" dirty="0">
                <a:solidFill>
                  <a:srgbClr val="FFFFFF"/>
                </a:solidFill>
              </a:rPr>
              <a:t>Medical Services Insurance</a:t>
            </a:r>
            <a:br>
              <a:rPr lang="en-CA" sz="5400" dirty="0">
                <a:solidFill>
                  <a:srgbClr val="FFFFFF"/>
                </a:solidFill>
              </a:rPr>
            </a:br>
            <a:r>
              <a:rPr lang="en-CA" sz="5400" dirty="0">
                <a:solidFill>
                  <a:srgbClr val="FFFFFF"/>
                </a:solidFill>
              </a:rPr>
              <a:t>Billing Information Session</a:t>
            </a:r>
            <a:br>
              <a:rPr lang="en-CA" sz="5400" dirty="0">
                <a:solidFill>
                  <a:srgbClr val="FFFFFF"/>
                </a:solidFill>
              </a:rPr>
            </a:br>
            <a:r>
              <a:rPr lang="en-CA" sz="5400" dirty="0">
                <a:solidFill>
                  <a:srgbClr val="FFFFFF"/>
                </a:solidFill>
              </a:rPr>
              <a:t>Welcome Collaborative</a:t>
            </a:r>
          </a:p>
        </p:txBody>
      </p:sp>
      <p:sp>
        <p:nvSpPr>
          <p:cNvPr id="3" name="Subtitle 2">
            <a:extLst>
              <a:ext uri="{FF2B5EF4-FFF2-40B4-BE49-F238E27FC236}">
                <a16:creationId xmlns:a16="http://schemas.microsoft.com/office/drawing/2014/main" id="{AB6CFFDA-51F9-4B67-77B0-505B6C2509C6}"/>
              </a:ext>
            </a:extLst>
          </p:cNvPr>
          <p:cNvSpPr>
            <a:spLocks noGrp="1"/>
          </p:cNvSpPr>
          <p:nvPr>
            <p:ph type="subTitle" idx="1"/>
          </p:nvPr>
        </p:nvSpPr>
        <p:spPr>
          <a:xfrm>
            <a:off x="1126348" y="5099566"/>
            <a:ext cx="6481746" cy="1199733"/>
          </a:xfrm>
        </p:spPr>
        <p:txBody>
          <a:bodyPr anchor="ctr">
            <a:normAutofit/>
          </a:bodyPr>
          <a:lstStyle/>
          <a:p>
            <a:pPr algn="l"/>
            <a:r>
              <a:rPr lang="en-CA" sz="2000" dirty="0"/>
              <a:t>2026</a:t>
            </a:r>
          </a:p>
        </p:txBody>
      </p:sp>
      <p:pic>
        <p:nvPicPr>
          <p:cNvPr id="7" name="Picture 6">
            <a:extLst>
              <a:ext uri="{FF2B5EF4-FFF2-40B4-BE49-F238E27FC236}">
                <a16:creationId xmlns:a16="http://schemas.microsoft.com/office/drawing/2014/main" id="{7A188BD5-AEF1-50EB-1A06-7241223D60D8}"/>
              </a:ext>
            </a:extLst>
          </p:cNvPr>
          <p:cNvPicPr>
            <a:picLocks noChangeAspect="1"/>
          </p:cNvPicPr>
          <p:nvPr/>
        </p:nvPicPr>
        <p:blipFill>
          <a:blip r:embed="rId3"/>
          <a:stretch>
            <a:fillRect/>
          </a:stretch>
        </p:blipFill>
        <p:spPr>
          <a:xfrm>
            <a:off x="9628163" y="5795618"/>
            <a:ext cx="2333681" cy="807502"/>
          </a:xfrm>
          <a:prstGeom prst="rect">
            <a:avLst/>
          </a:prstGeom>
        </p:spPr>
      </p:pic>
    </p:spTree>
    <p:extLst>
      <p:ext uri="{BB962C8B-B14F-4D97-AF65-F5344CB8AC3E}">
        <p14:creationId xmlns:p14="http://schemas.microsoft.com/office/powerpoint/2010/main" val="1278065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Business Arrangements (BAs)</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Content Placeholder 2">
            <a:extLst>
              <a:ext uri="{FF2B5EF4-FFF2-40B4-BE49-F238E27FC236}">
                <a16:creationId xmlns:a16="http://schemas.microsoft.com/office/drawing/2014/main" id="{2DDC2299-60B4-2002-F09F-EC432A64C1B2}"/>
              </a:ext>
            </a:extLst>
          </p:cNvPr>
          <p:cNvSpPr txBox="1">
            <a:spLocks/>
          </p:cNvSpPr>
          <p:nvPr/>
        </p:nvSpPr>
        <p:spPr>
          <a:xfrm>
            <a:off x="838200" y="1800808"/>
            <a:ext cx="10515600" cy="44320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i="1" dirty="0">
                <a:cs typeface="Calibri"/>
              </a:rPr>
              <a:t>Examples:</a:t>
            </a:r>
          </a:p>
          <a:p>
            <a:pPr marL="0" indent="0">
              <a:buFont typeface="Arial" panose="020B0604020202020204" pitchFamily="34" charset="0"/>
              <a:buNone/>
            </a:pPr>
            <a:endParaRPr lang="en-US" sz="900" b="1" dirty="0">
              <a:cs typeface="Calibri"/>
            </a:endParaRPr>
          </a:p>
          <a:p>
            <a:pPr marL="0" indent="0">
              <a:buFont typeface="Arial" panose="020B0604020202020204" pitchFamily="34" charset="0"/>
              <a:buNone/>
            </a:pPr>
            <a:r>
              <a:rPr lang="en-US" sz="1800" b="1" dirty="0">
                <a:cs typeface="Calibri"/>
              </a:rPr>
              <a:t>CMPA BA</a:t>
            </a:r>
            <a:r>
              <a:rPr lang="en-US" sz="1800" dirty="0">
                <a:cs typeface="Calibri"/>
              </a:rPr>
              <a:t> – For issuing CMPA rebates and/or incentives – no billing occurs on this BA. </a:t>
            </a:r>
          </a:p>
          <a:p>
            <a:pPr marL="0" indent="0">
              <a:buFont typeface="Arial" panose="020B0604020202020204" pitchFamily="34" charset="0"/>
              <a:buNone/>
            </a:pPr>
            <a:r>
              <a:rPr lang="en-US" sz="1800" b="1" dirty="0">
                <a:cs typeface="Calibri"/>
              </a:rPr>
              <a:t>FFS BA</a:t>
            </a:r>
            <a:r>
              <a:rPr lang="en-US" sz="1800" dirty="0">
                <a:cs typeface="Calibri"/>
              </a:rPr>
              <a:t> - For FFS physicians or FFS eligible claims (WCB etc.) </a:t>
            </a:r>
          </a:p>
          <a:p>
            <a:pPr marL="0" indent="0">
              <a:buFont typeface="Arial" panose="020B0604020202020204" pitchFamily="34" charset="0"/>
              <a:buNone/>
            </a:pPr>
            <a:r>
              <a:rPr lang="en-US" sz="1800" b="1" dirty="0">
                <a:cs typeface="Calibri"/>
              </a:rPr>
              <a:t>Locum BA</a:t>
            </a:r>
            <a:r>
              <a:rPr lang="en-US" sz="1800" dirty="0">
                <a:cs typeface="Calibri"/>
              </a:rPr>
              <a:t> – A temporary or long-term BA set up for physician locum payments.</a:t>
            </a:r>
          </a:p>
          <a:p>
            <a:endParaRPr lang="en-US" sz="1800" dirty="0">
              <a:cs typeface="Calibri"/>
            </a:endParaRPr>
          </a:p>
          <a:p>
            <a:r>
              <a:rPr lang="en-US" sz="1800" b="1" dirty="0">
                <a:cs typeface="Calibri"/>
              </a:rPr>
              <a:t>LFM Attachment BA</a:t>
            </a:r>
            <a:r>
              <a:rPr lang="en-US" sz="1800" dirty="0">
                <a:cs typeface="Calibri"/>
              </a:rPr>
              <a:t> – For the purpose of payment for the patient attachment component for the LFM model. Physicians should not bill any health service codes to this BA. </a:t>
            </a:r>
          </a:p>
          <a:p>
            <a:r>
              <a:rPr lang="en-US" sz="1800" b="1" dirty="0">
                <a:cs typeface="Calibri"/>
              </a:rPr>
              <a:t>LFM Hourly BA</a:t>
            </a:r>
            <a:r>
              <a:rPr lang="en-US" sz="1800" dirty="0">
                <a:cs typeface="Calibri"/>
              </a:rPr>
              <a:t> - </a:t>
            </a:r>
            <a:r>
              <a:rPr lang="en-US" sz="1800" dirty="0">
                <a:ea typeface="+mn-lt"/>
                <a:cs typeface="+mn-lt"/>
              </a:rPr>
              <a:t>For the purpose of payment of funds for LFM hourly contracted hours component of the contract. No shadow billings should be billed to this BA except for the new hourly health service fee codes. </a:t>
            </a:r>
          </a:p>
          <a:p>
            <a:r>
              <a:rPr lang="en-US" sz="1800" b="1" dirty="0">
                <a:cs typeface="Calibri"/>
              </a:rPr>
              <a:t>LFM FFS 30% BA</a:t>
            </a:r>
            <a:r>
              <a:rPr lang="en-US" sz="1800" dirty="0">
                <a:cs typeface="Calibri"/>
              </a:rPr>
              <a:t> -</a:t>
            </a:r>
            <a:r>
              <a:rPr lang="en-US" sz="1800" dirty="0">
                <a:ea typeface="+mn-lt"/>
                <a:cs typeface="+mn-lt"/>
              </a:rPr>
              <a:t> For the purpose of 30% remuneration of submitted health service code claims. Services provided under your LFM will be submitted to this BA.</a:t>
            </a:r>
          </a:p>
        </p:txBody>
      </p:sp>
    </p:spTree>
    <p:extLst>
      <p:ext uri="{BB962C8B-B14F-4D97-AF65-F5344CB8AC3E}">
        <p14:creationId xmlns:p14="http://schemas.microsoft.com/office/powerpoint/2010/main" val="3422392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Timing of Claims Submissions</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pic>
        <p:nvPicPr>
          <p:cNvPr id="4" name="Picture 2" descr="Top view of a calendar with a red pen on top">
            <a:extLst>
              <a:ext uri="{FF2B5EF4-FFF2-40B4-BE49-F238E27FC236}">
                <a16:creationId xmlns:a16="http://schemas.microsoft.com/office/drawing/2014/main" id="{D399FA9F-7B90-11EA-C0BC-6A273F5F57B7}"/>
              </a:ext>
            </a:extLst>
          </p:cNvPr>
          <p:cNvPicPr>
            <a:picLocks noChangeAspect="1"/>
          </p:cNvPicPr>
          <p:nvPr/>
        </p:nvPicPr>
        <p:blipFill>
          <a:blip r:embed="rId4"/>
          <a:stretch>
            <a:fillRect/>
          </a:stretch>
        </p:blipFill>
        <p:spPr>
          <a:xfrm>
            <a:off x="838200" y="2023166"/>
            <a:ext cx="2866001" cy="2844143"/>
          </a:xfrm>
          <a:prstGeom prst="rect">
            <a:avLst/>
          </a:prstGeom>
        </p:spPr>
      </p:pic>
      <p:sp>
        <p:nvSpPr>
          <p:cNvPr id="5" name="Content Placeholder 2">
            <a:extLst>
              <a:ext uri="{FF2B5EF4-FFF2-40B4-BE49-F238E27FC236}">
                <a16:creationId xmlns:a16="http://schemas.microsoft.com/office/drawing/2014/main" id="{E368A418-C361-2E3B-8006-4C8C78C3ED35}"/>
              </a:ext>
            </a:extLst>
          </p:cNvPr>
          <p:cNvSpPr txBox="1">
            <a:spLocks/>
          </p:cNvSpPr>
          <p:nvPr/>
        </p:nvSpPr>
        <p:spPr>
          <a:xfrm>
            <a:off x="3646454" y="1801655"/>
            <a:ext cx="7707346" cy="47870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80000"/>
              </a:lnSpc>
              <a:defRPr/>
            </a:pPr>
            <a:r>
              <a:rPr lang="en-CA" altLang="en-US" sz="1800" dirty="0"/>
              <a:t>90 days from the date of service to submit claims</a:t>
            </a:r>
            <a:endParaRPr lang="en-CA" altLang="en-US" sz="1800" dirty="0">
              <a:cs typeface="Calibri"/>
            </a:endParaRPr>
          </a:p>
          <a:p>
            <a:pPr algn="just">
              <a:lnSpc>
                <a:spcPct val="80000"/>
              </a:lnSpc>
              <a:defRPr/>
            </a:pPr>
            <a:endParaRPr lang="en-CA" altLang="en-US" sz="800" dirty="0">
              <a:cs typeface="Calibri"/>
            </a:endParaRPr>
          </a:p>
          <a:p>
            <a:pPr algn="just">
              <a:lnSpc>
                <a:spcPct val="80000"/>
              </a:lnSpc>
              <a:defRPr/>
            </a:pPr>
            <a:r>
              <a:rPr lang="en-CA" altLang="en-US" sz="1800" dirty="0"/>
              <a:t>185 days to resubmit from the date of service</a:t>
            </a:r>
            <a:endParaRPr lang="en-CA" altLang="en-US" sz="1800" dirty="0">
              <a:cs typeface="Calibri"/>
            </a:endParaRPr>
          </a:p>
          <a:p>
            <a:pPr marL="0" indent="0" algn="just">
              <a:lnSpc>
                <a:spcPct val="80000"/>
              </a:lnSpc>
              <a:buFont typeface="Arial" panose="020B0604020202020204" pitchFamily="34" charset="0"/>
              <a:buNone/>
              <a:defRPr/>
            </a:pPr>
            <a:endParaRPr lang="en-CA" altLang="en-US" sz="700" dirty="0">
              <a:cs typeface="Calibri"/>
            </a:endParaRPr>
          </a:p>
          <a:p>
            <a:pPr algn="just">
              <a:lnSpc>
                <a:spcPct val="80000"/>
              </a:lnSpc>
              <a:defRPr/>
            </a:pPr>
            <a:r>
              <a:rPr lang="en-CA" altLang="en-US" sz="1800" dirty="0"/>
              <a:t>Services to residents of other provinces must be submitted within 1 year of date of service</a:t>
            </a:r>
            <a:endParaRPr lang="en-CA" altLang="en-US" sz="1800" dirty="0">
              <a:cs typeface="Calibri"/>
            </a:endParaRPr>
          </a:p>
          <a:p>
            <a:pPr algn="just">
              <a:lnSpc>
                <a:spcPct val="80000"/>
              </a:lnSpc>
              <a:defRPr/>
            </a:pPr>
            <a:endParaRPr lang="en-CA" altLang="en-US" sz="800" dirty="0">
              <a:cs typeface="Calibri"/>
            </a:endParaRPr>
          </a:p>
          <a:p>
            <a:pPr algn="just">
              <a:lnSpc>
                <a:spcPct val="80000"/>
              </a:lnSpc>
              <a:defRPr/>
            </a:pPr>
            <a:r>
              <a:rPr lang="en-CA" sz="1800" dirty="0">
                <a:ea typeface="+mn-lt"/>
                <a:cs typeface="+mn-lt"/>
              </a:rPr>
              <a:t>Exceptions can be made to allow submission of claims outside of the 90-day timeframe in </a:t>
            </a:r>
            <a:r>
              <a:rPr lang="en-CA" sz="1800" b="1" dirty="0">
                <a:ea typeface="+mn-lt"/>
                <a:cs typeface="+mn-lt"/>
              </a:rPr>
              <a:t>extenuating</a:t>
            </a:r>
            <a:r>
              <a:rPr lang="en-CA" sz="1800" dirty="0">
                <a:ea typeface="+mn-lt"/>
                <a:cs typeface="+mn-lt"/>
              </a:rPr>
              <a:t> circumstances.</a:t>
            </a:r>
            <a:endParaRPr lang="en-CA" sz="1800" dirty="0">
              <a:cs typeface="Calibri"/>
            </a:endParaRPr>
          </a:p>
          <a:p>
            <a:pPr lvl="1" algn="just">
              <a:lnSpc>
                <a:spcPct val="80000"/>
              </a:lnSpc>
              <a:defRPr/>
            </a:pPr>
            <a:r>
              <a:rPr lang="en-CA" sz="1600" dirty="0">
                <a:cs typeface="Calibri"/>
              </a:rPr>
              <a:t>Acceptable examples include an office fire/flood, prolonged power outages, severe illness, death of a family member etc.</a:t>
            </a:r>
          </a:p>
          <a:p>
            <a:pPr marL="457200" lvl="1" indent="0" algn="just">
              <a:lnSpc>
                <a:spcPct val="80000"/>
              </a:lnSpc>
              <a:buFont typeface="Arial" panose="020B0604020202020204" pitchFamily="34" charset="0"/>
              <a:buNone/>
              <a:defRPr/>
            </a:pPr>
            <a:endParaRPr lang="en-CA" sz="900" dirty="0">
              <a:cs typeface="Calibri"/>
            </a:endParaRPr>
          </a:p>
          <a:p>
            <a:pPr algn="just">
              <a:lnSpc>
                <a:spcPct val="80000"/>
              </a:lnSpc>
              <a:defRPr/>
            </a:pPr>
            <a:r>
              <a:rPr lang="en-CA" altLang="en-US" sz="1800" dirty="0"/>
              <a:t>Adjudication responses should be reviewed regularly to correct claims that have been rejected, reduced or paid at 0. Claims will have an explain code attached advising why the claim was not paid in full.</a:t>
            </a:r>
            <a:endParaRPr lang="en-CA" altLang="en-US" sz="1800" dirty="0">
              <a:cs typeface="Calibri"/>
            </a:endParaRPr>
          </a:p>
        </p:txBody>
      </p:sp>
      <p:sp>
        <p:nvSpPr>
          <p:cNvPr id="6" name="TextBox 5">
            <a:extLst>
              <a:ext uri="{FF2B5EF4-FFF2-40B4-BE49-F238E27FC236}">
                <a16:creationId xmlns:a16="http://schemas.microsoft.com/office/drawing/2014/main" id="{FB376E43-81B9-5DC7-2793-DF62A8321764}"/>
              </a:ext>
            </a:extLst>
          </p:cNvPr>
          <p:cNvSpPr txBox="1"/>
          <p:nvPr/>
        </p:nvSpPr>
        <p:spPr>
          <a:xfrm>
            <a:off x="488197" y="5199787"/>
            <a:ext cx="299845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dirty="0">
                <a:latin typeface="Calibri"/>
                <a:cs typeface="Arial"/>
              </a:rPr>
              <a:t>*Changes to submission timelines are expected per the 2023-27 Physician Agreement; any updates/changes will be published in a Physician's Bulletin.</a:t>
            </a:r>
            <a:endParaRPr lang="en-US" sz="1400" dirty="0"/>
          </a:p>
        </p:txBody>
      </p:sp>
    </p:spTree>
    <p:extLst>
      <p:ext uri="{BB962C8B-B14F-4D97-AF65-F5344CB8AC3E}">
        <p14:creationId xmlns:p14="http://schemas.microsoft.com/office/powerpoint/2010/main" val="2536093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Importance of Billing Correctly</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grpSp>
        <p:nvGrpSpPr>
          <p:cNvPr id="7" name="Group 6">
            <a:extLst>
              <a:ext uri="{FF2B5EF4-FFF2-40B4-BE49-F238E27FC236}">
                <a16:creationId xmlns:a16="http://schemas.microsoft.com/office/drawing/2014/main" id="{0AF7A7F5-49FB-61FF-F86D-0E42E45AB4DD}"/>
              </a:ext>
            </a:extLst>
          </p:cNvPr>
          <p:cNvGrpSpPr/>
          <p:nvPr/>
        </p:nvGrpSpPr>
        <p:grpSpPr>
          <a:xfrm>
            <a:off x="966677" y="2095576"/>
            <a:ext cx="4905595" cy="590400"/>
            <a:chOff x="350399" y="997131"/>
            <a:chExt cx="4905595" cy="590400"/>
          </a:xfrm>
        </p:grpSpPr>
        <p:sp>
          <p:nvSpPr>
            <p:cNvPr id="8" name="Rectangle: Rounded Corners 7">
              <a:extLst>
                <a:ext uri="{FF2B5EF4-FFF2-40B4-BE49-F238E27FC236}">
                  <a16:creationId xmlns:a16="http://schemas.microsoft.com/office/drawing/2014/main" id="{9A9B460C-9DF2-7F7A-252A-C158084D4245}"/>
                </a:ext>
              </a:extLst>
            </p:cNvPr>
            <p:cNvSpPr/>
            <p:nvPr/>
          </p:nvSpPr>
          <p:spPr>
            <a:xfrm>
              <a:off x="350399" y="997131"/>
              <a:ext cx="4905595" cy="5904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A1DD5B1B-A367-B108-5C16-0EEB2AAB8B0D}"/>
                </a:ext>
              </a:extLst>
            </p:cNvPr>
            <p:cNvSpPr txBox="1"/>
            <p:nvPr/>
          </p:nvSpPr>
          <p:spPr>
            <a:xfrm>
              <a:off x="379220" y="1025952"/>
              <a:ext cx="4847953" cy="5327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5420" tIns="0" rIns="185420" bIns="0" numCol="1" spcCol="1270" anchor="ctr" anchorCtr="0">
              <a:noAutofit/>
            </a:bodyPr>
            <a:lstStyle/>
            <a:p>
              <a:pPr marL="0" lvl="0" indent="0" algn="just" defTabSz="889000" rtl="0">
                <a:lnSpc>
                  <a:spcPct val="90000"/>
                </a:lnSpc>
                <a:spcBef>
                  <a:spcPct val="0"/>
                </a:spcBef>
                <a:spcAft>
                  <a:spcPct val="35000"/>
                </a:spcAft>
                <a:buNone/>
              </a:pPr>
              <a:r>
                <a:rPr lang="en-US" sz="2000" kern="1200" dirty="0"/>
                <a:t>Accountability for the services being billed</a:t>
              </a:r>
            </a:p>
          </p:txBody>
        </p:sp>
      </p:grpSp>
      <p:grpSp>
        <p:nvGrpSpPr>
          <p:cNvPr id="10" name="Group 9">
            <a:extLst>
              <a:ext uri="{FF2B5EF4-FFF2-40B4-BE49-F238E27FC236}">
                <a16:creationId xmlns:a16="http://schemas.microsoft.com/office/drawing/2014/main" id="{EC27F45F-7267-6639-DDD2-65838A0C242E}"/>
              </a:ext>
            </a:extLst>
          </p:cNvPr>
          <p:cNvGrpSpPr/>
          <p:nvPr/>
        </p:nvGrpSpPr>
        <p:grpSpPr>
          <a:xfrm>
            <a:off x="2090627" y="2838600"/>
            <a:ext cx="4905595" cy="590400"/>
            <a:chOff x="350399" y="1904331"/>
            <a:chExt cx="4905595" cy="590400"/>
          </a:xfrm>
        </p:grpSpPr>
        <p:sp>
          <p:nvSpPr>
            <p:cNvPr id="11" name="Rectangle: Rounded Corners 10">
              <a:extLst>
                <a:ext uri="{FF2B5EF4-FFF2-40B4-BE49-F238E27FC236}">
                  <a16:creationId xmlns:a16="http://schemas.microsoft.com/office/drawing/2014/main" id="{A6C5FA80-4BCE-0661-2E16-E710E90A5A6E}"/>
                </a:ext>
              </a:extLst>
            </p:cNvPr>
            <p:cNvSpPr/>
            <p:nvPr/>
          </p:nvSpPr>
          <p:spPr>
            <a:xfrm>
              <a:off x="350399" y="1904331"/>
              <a:ext cx="4905595" cy="5904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Rounded Corners 4">
              <a:extLst>
                <a:ext uri="{FF2B5EF4-FFF2-40B4-BE49-F238E27FC236}">
                  <a16:creationId xmlns:a16="http://schemas.microsoft.com/office/drawing/2014/main" id="{A2BEF817-5579-77A8-A048-A90085A561A9}"/>
                </a:ext>
              </a:extLst>
            </p:cNvPr>
            <p:cNvSpPr txBox="1"/>
            <p:nvPr/>
          </p:nvSpPr>
          <p:spPr>
            <a:xfrm>
              <a:off x="379220" y="1933152"/>
              <a:ext cx="4847953" cy="5327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5420" tIns="0" rIns="185420" bIns="0" numCol="1" spcCol="1270" anchor="ctr" anchorCtr="0">
              <a:noAutofit/>
            </a:bodyPr>
            <a:lstStyle/>
            <a:p>
              <a:pPr marL="0" lvl="0" indent="0" algn="just" defTabSz="889000" rtl="0">
                <a:lnSpc>
                  <a:spcPct val="90000"/>
                </a:lnSpc>
                <a:spcBef>
                  <a:spcPct val="0"/>
                </a:spcBef>
                <a:spcAft>
                  <a:spcPct val="35000"/>
                </a:spcAft>
                <a:buNone/>
              </a:pPr>
              <a:r>
                <a:rPr lang="en-CA" sz="2000" kern="1200" dirty="0"/>
                <a:t> Billing correctly affects income</a:t>
              </a:r>
            </a:p>
          </p:txBody>
        </p:sp>
      </p:grpSp>
      <p:grpSp>
        <p:nvGrpSpPr>
          <p:cNvPr id="13" name="Group 12">
            <a:extLst>
              <a:ext uri="{FF2B5EF4-FFF2-40B4-BE49-F238E27FC236}">
                <a16:creationId xmlns:a16="http://schemas.microsoft.com/office/drawing/2014/main" id="{260962A3-D368-D604-1430-13605FB48D45}"/>
              </a:ext>
            </a:extLst>
          </p:cNvPr>
          <p:cNvGrpSpPr/>
          <p:nvPr/>
        </p:nvGrpSpPr>
        <p:grpSpPr>
          <a:xfrm>
            <a:off x="3643202" y="3581625"/>
            <a:ext cx="4905595" cy="590400"/>
            <a:chOff x="350399" y="2811531"/>
            <a:chExt cx="4905595" cy="590400"/>
          </a:xfrm>
        </p:grpSpPr>
        <p:sp>
          <p:nvSpPr>
            <p:cNvPr id="14" name="Rectangle: Rounded Corners 13">
              <a:extLst>
                <a:ext uri="{FF2B5EF4-FFF2-40B4-BE49-F238E27FC236}">
                  <a16:creationId xmlns:a16="http://schemas.microsoft.com/office/drawing/2014/main" id="{7D83CCA6-3766-55F0-5ACB-D1D6EF019E4D}"/>
                </a:ext>
              </a:extLst>
            </p:cNvPr>
            <p:cNvSpPr/>
            <p:nvPr/>
          </p:nvSpPr>
          <p:spPr>
            <a:xfrm>
              <a:off x="350399" y="2811531"/>
              <a:ext cx="4905595" cy="5904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angle: Rounded Corners 4">
              <a:extLst>
                <a:ext uri="{FF2B5EF4-FFF2-40B4-BE49-F238E27FC236}">
                  <a16:creationId xmlns:a16="http://schemas.microsoft.com/office/drawing/2014/main" id="{4A0C050B-B4EA-9609-C3FF-0F12116DCD84}"/>
                </a:ext>
              </a:extLst>
            </p:cNvPr>
            <p:cNvSpPr txBox="1"/>
            <p:nvPr/>
          </p:nvSpPr>
          <p:spPr>
            <a:xfrm>
              <a:off x="379220" y="2840352"/>
              <a:ext cx="4847953" cy="5327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5420" tIns="0" rIns="185420" bIns="0" numCol="1" spcCol="1270" anchor="ctr" anchorCtr="0">
              <a:noAutofit/>
            </a:bodyPr>
            <a:lstStyle/>
            <a:p>
              <a:pPr marL="0" lvl="0" indent="0" algn="l" defTabSz="889000" rtl="0">
                <a:lnSpc>
                  <a:spcPct val="90000"/>
                </a:lnSpc>
                <a:spcBef>
                  <a:spcPct val="0"/>
                </a:spcBef>
                <a:spcAft>
                  <a:spcPct val="35000"/>
                </a:spcAft>
                <a:buNone/>
              </a:pPr>
              <a:r>
                <a:rPr lang="en-US" sz="2000" kern="1200" dirty="0"/>
                <a:t>Accurate patient history</a:t>
              </a:r>
            </a:p>
          </p:txBody>
        </p:sp>
      </p:grpSp>
      <p:grpSp>
        <p:nvGrpSpPr>
          <p:cNvPr id="16" name="Group 15">
            <a:extLst>
              <a:ext uri="{FF2B5EF4-FFF2-40B4-BE49-F238E27FC236}">
                <a16:creationId xmlns:a16="http://schemas.microsoft.com/office/drawing/2014/main" id="{6B2A4B85-71D8-E6D6-4FC3-2BD5EC2AF18C}"/>
              </a:ext>
            </a:extLst>
          </p:cNvPr>
          <p:cNvGrpSpPr/>
          <p:nvPr/>
        </p:nvGrpSpPr>
        <p:grpSpPr>
          <a:xfrm>
            <a:off x="4614752" y="4329611"/>
            <a:ext cx="4905595" cy="590400"/>
            <a:chOff x="350399" y="3718731"/>
            <a:chExt cx="4905595" cy="590400"/>
          </a:xfrm>
        </p:grpSpPr>
        <p:sp>
          <p:nvSpPr>
            <p:cNvPr id="17" name="Rectangle: Rounded Corners 16">
              <a:extLst>
                <a:ext uri="{FF2B5EF4-FFF2-40B4-BE49-F238E27FC236}">
                  <a16:creationId xmlns:a16="http://schemas.microsoft.com/office/drawing/2014/main" id="{D1F191F8-8CB5-89B7-CBB2-F7B4E749E219}"/>
                </a:ext>
              </a:extLst>
            </p:cNvPr>
            <p:cNvSpPr/>
            <p:nvPr/>
          </p:nvSpPr>
          <p:spPr>
            <a:xfrm>
              <a:off x="350399" y="3718731"/>
              <a:ext cx="4905595" cy="5904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ectangle: Rounded Corners 4">
              <a:extLst>
                <a:ext uri="{FF2B5EF4-FFF2-40B4-BE49-F238E27FC236}">
                  <a16:creationId xmlns:a16="http://schemas.microsoft.com/office/drawing/2014/main" id="{8522316A-383A-1460-F560-F544136FF73F}"/>
                </a:ext>
              </a:extLst>
            </p:cNvPr>
            <p:cNvSpPr txBox="1"/>
            <p:nvPr/>
          </p:nvSpPr>
          <p:spPr>
            <a:xfrm>
              <a:off x="379220" y="3747552"/>
              <a:ext cx="4847953" cy="5327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5420" tIns="0" rIns="185420" bIns="0" numCol="1" spcCol="1270" anchor="ctr" anchorCtr="0">
              <a:noAutofit/>
            </a:bodyPr>
            <a:lstStyle/>
            <a:p>
              <a:pPr marL="0" lvl="0" indent="0" algn="l" defTabSz="889000" rtl="0">
                <a:lnSpc>
                  <a:spcPct val="90000"/>
                </a:lnSpc>
                <a:spcBef>
                  <a:spcPct val="0"/>
                </a:spcBef>
                <a:spcAft>
                  <a:spcPct val="35000"/>
                </a:spcAft>
                <a:buNone/>
              </a:pPr>
              <a:r>
                <a:rPr lang="en-US" sz="2000" kern="1200" dirty="0">
                  <a:solidFill>
                    <a:schemeClr val="bg1"/>
                  </a:solidFill>
                  <a:latin typeface="Calibri"/>
                </a:rPr>
                <a:t>Data collection on services rendered</a:t>
              </a:r>
            </a:p>
          </p:txBody>
        </p:sp>
      </p:grpSp>
      <p:grpSp>
        <p:nvGrpSpPr>
          <p:cNvPr id="19" name="Group 18">
            <a:extLst>
              <a:ext uri="{FF2B5EF4-FFF2-40B4-BE49-F238E27FC236}">
                <a16:creationId xmlns:a16="http://schemas.microsoft.com/office/drawing/2014/main" id="{A25FD853-041B-B1DB-7CD4-7C7564FF3F45}"/>
              </a:ext>
            </a:extLst>
          </p:cNvPr>
          <p:cNvGrpSpPr/>
          <p:nvPr/>
        </p:nvGrpSpPr>
        <p:grpSpPr>
          <a:xfrm>
            <a:off x="4527885" y="4366003"/>
            <a:ext cx="5467351" cy="850500"/>
            <a:chOff x="0" y="4013931"/>
            <a:chExt cx="7007994" cy="850500"/>
          </a:xfrm>
        </p:grpSpPr>
        <p:sp>
          <p:nvSpPr>
            <p:cNvPr id="20" name="Rectangle 19">
              <a:extLst>
                <a:ext uri="{FF2B5EF4-FFF2-40B4-BE49-F238E27FC236}">
                  <a16:creationId xmlns:a16="http://schemas.microsoft.com/office/drawing/2014/main" id="{D066D4E5-7683-6CE8-D81D-D6EF12F26637}"/>
                </a:ext>
              </a:extLst>
            </p:cNvPr>
            <p:cNvSpPr/>
            <p:nvPr/>
          </p:nvSpPr>
          <p:spPr>
            <a:xfrm>
              <a:off x="0" y="4013931"/>
              <a:ext cx="7007994" cy="850500"/>
            </a:xfrm>
            <a:prstGeom prst="rect">
              <a:avLst/>
            </a:prstGeom>
            <a:no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CA" dirty="0"/>
            </a:p>
          </p:txBody>
        </p:sp>
        <p:sp>
          <p:nvSpPr>
            <p:cNvPr id="21" name="TextBox 20">
              <a:extLst>
                <a:ext uri="{FF2B5EF4-FFF2-40B4-BE49-F238E27FC236}">
                  <a16:creationId xmlns:a16="http://schemas.microsoft.com/office/drawing/2014/main" id="{3C259D62-ADF5-65AC-7713-7F55136F2C54}"/>
                </a:ext>
              </a:extLst>
            </p:cNvPr>
            <p:cNvSpPr txBox="1"/>
            <p:nvPr/>
          </p:nvSpPr>
          <p:spPr>
            <a:xfrm>
              <a:off x="0" y="4169279"/>
              <a:ext cx="7007994" cy="5841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43898" tIns="416560" rIns="54389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rgbClr val="444444"/>
                  </a:solidFill>
                  <a:latin typeface="Calibri"/>
                </a:rPr>
                <a:t>Aids in future decision making</a:t>
              </a:r>
              <a:endParaRPr lang="en-US" sz="2000" kern="1200" dirty="0"/>
            </a:p>
          </p:txBody>
        </p:sp>
      </p:grpSp>
    </p:spTree>
    <p:extLst>
      <p:ext uri="{BB962C8B-B14F-4D97-AF65-F5344CB8AC3E}">
        <p14:creationId xmlns:p14="http://schemas.microsoft.com/office/powerpoint/2010/main" val="4175657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Basics of Billing</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Content Placeholder 2">
            <a:extLst>
              <a:ext uri="{FF2B5EF4-FFF2-40B4-BE49-F238E27FC236}">
                <a16:creationId xmlns:a16="http://schemas.microsoft.com/office/drawing/2014/main" id="{F3CBFFB4-F955-A1D2-B203-0E503F51742D}"/>
              </a:ext>
            </a:extLst>
          </p:cNvPr>
          <p:cNvSpPr txBox="1">
            <a:spLocks/>
          </p:cNvSpPr>
          <p:nvPr/>
        </p:nvSpPr>
        <p:spPr>
          <a:xfrm>
            <a:off x="838200" y="1561803"/>
            <a:ext cx="10885714" cy="5105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1400"/>
              </a:spcBef>
              <a:spcAft>
                <a:spcPts val="800"/>
              </a:spcAft>
              <a:buFont typeface="Arial" panose="020B0604020202020204" pitchFamily="34" charset="0"/>
              <a:buNone/>
            </a:pPr>
            <a:r>
              <a:rPr lang="en-CA" altLang="en-US" sz="2000" dirty="0">
                <a:latin typeface="Calibri Light" panose="020F0302020204030204" pitchFamily="34" charset="0"/>
                <a:cs typeface="Calibri Light" panose="020F0302020204030204" pitchFamily="34" charset="0"/>
              </a:rPr>
              <a:t>The format of a service encounter</a:t>
            </a:r>
            <a:endParaRPr lang="en-CA" altLang="en-US" sz="1050" dirty="0">
              <a:solidFill>
                <a:srgbClr val="00B050"/>
              </a:solidFill>
              <a:latin typeface="Calibri Light" panose="020F0302020204030204" pitchFamily="34" charset="0"/>
              <a:cs typeface="Calibri Light" panose="020F0302020204030204" pitchFamily="34" charset="0"/>
            </a:endParaRPr>
          </a:p>
          <a:p>
            <a:pPr marL="0" indent="0" algn="ctr">
              <a:spcBef>
                <a:spcPts val="500"/>
              </a:spcBef>
              <a:buFont typeface="Arial" panose="020B0604020202020204" pitchFamily="34" charset="0"/>
              <a:buNone/>
            </a:pPr>
            <a:r>
              <a:rPr lang="en-CA" altLang="en-US" b="1" dirty="0">
                <a:solidFill>
                  <a:srgbClr val="0070C0"/>
                </a:solidFill>
                <a:latin typeface="Calibri Light" panose="020F0302020204030204" pitchFamily="34" charset="0"/>
                <a:cs typeface="Calibri Light" panose="020F0302020204030204" pitchFamily="34" charset="0"/>
              </a:rPr>
              <a:t>03.03</a:t>
            </a:r>
            <a:r>
              <a:rPr lang="en-CA" altLang="en-US" dirty="0">
                <a:latin typeface="Calibri Light" panose="020F0302020204030204" pitchFamily="34" charset="0"/>
                <a:cs typeface="Calibri Light" panose="020F0302020204030204" pitchFamily="34" charset="0"/>
              </a:rPr>
              <a:t> </a:t>
            </a:r>
            <a:r>
              <a:rPr lang="en-CA" altLang="en-US" b="1" dirty="0">
                <a:solidFill>
                  <a:srgbClr val="FF0000"/>
                </a:solidFill>
                <a:latin typeface="Calibri Light" panose="020F0302020204030204" pitchFamily="34" charset="0"/>
                <a:cs typeface="Calibri Light" panose="020F0302020204030204" pitchFamily="34" charset="0"/>
              </a:rPr>
              <a:t>A</a:t>
            </a:r>
            <a:r>
              <a:rPr lang="en-CA" altLang="en-US" dirty="0">
                <a:latin typeface="Calibri Light" panose="020F0302020204030204" pitchFamily="34" charset="0"/>
                <a:cs typeface="Calibri Light" panose="020F0302020204030204" pitchFamily="34" charset="0"/>
              </a:rPr>
              <a:t> </a:t>
            </a:r>
            <a:r>
              <a:rPr lang="en-CA" altLang="en-US" b="1" dirty="0">
                <a:solidFill>
                  <a:srgbClr val="00B050"/>
                </a:solidFill>
                <a:latin typeface="Calibri Light" panose="020F0302020204030204" pitchFamily="34" charset="0"/>
                <a:cs typeface="Calibri Light" panose="020F0302020204030204" pitchFamily="34" charset="0"/>
              </a:rPr>
              <a:t>LO=</a:t>
            </a:r>
            <a:r>
              <a:rPr lang="en-CA" altLang="en-US" b="1" dirty="0" err="1">
                <a:solidFill>
                  <a:srgbClr val="00B050"/>
                </a:solidFill>
                <a:latin typeface="Calibri Light" panose="020F0302020204030204" pitchFamily="34" charset="0"/>
                <a:cs typeface="Calibri Light" panose="020F0302020204030204" pitchFamily="34" charset="0"/>
              </a:rPr>
              <a:t>OFFC</a:t>
            </a:r>
            <a:r>
              <a:rPr lang="en-CA" altLang="en-US" b="1" dirty="0">
                <a:solidFill>
                  <a:srgbClr val="00B050"/>
                </a:solidFill>
                <a:latin typeface="Calibri Light" panose="020F0302020204030204" pitchFamily="34" charset="0"/>
                <a:cs typeface="Calibri Light" panose="020F0302020204030204" pitchFamily="34" charset="0"/>
              </a:rPr>
              <a:t> SP=GENP</a:t>
            </a:r>
            <a:endParaRPr lang="en-CA" altLang="en-US" sz="1000" dirty="0">
              <a:solidFill>
                <a:srgbClr val="00B050"/>
              </a:solidFill>
              <a:latin typeface="Calibri Light" panose="020F0302020204030204" pitchFamily="34" charset="0"/>
              <a:cs typeface="Calibri Light" panose="020F0302020204030204" pitchFamily="34" charset="0"/>
            </a:endParaRPr>
          </a:p>
          <a:p>
            <a:pPr marL="0" indent="0">
              <a:buFont typeface="Arial" panose="020B0604020202020204" pitchFamily="34" charset="0"/>
              <a:buNone/>
            </a:pPr>
            <a:endParaRPr lang="en-CA" altLang="en-US" sz="100" b="1" dirty="0">
              <a:solidFill>
                <a:srgbClr val="0070C0"/>
              </a:solidFill>
              <a:latin typeface="Calibri Light" panose="020F0302020204030204" pitchFamily="34" charset="0"/>
              <a:cs typeface="Calibri Light" panose="020F0302020204030204" pitchFamily="34" charset="0"/>
            </a:endParaRPr>
          </a:p>
          <a:p>
            <a:pPr marL="0" indent="0">
              <a:buFont typeface="Arial" panose="020B0604020202020204" pitchFamily="34" charset="0"/>
              <a:buNone/>
            </a:pPr>
            <a:r>
              <a:rPr lang="en-CA" altLang="en-US" sz="1800" b="1" dirty="0">
                <a:solidFill>
                  <a:srgbClr val="0070C0"/>
                </a:solidFill>
                <a:latin typeface="Calibri Light" panose="020F0302020204030204" pitchFamily="34" charset="0"/>
                <a:cs typeface="Calibri Light" panose="020F0302020204030204" pitchFamily="34" charset="0"/>
              </a:rPr>
              <a:t>Health Service Code (HSC): </a:t>
            </a:r>
            <a:r>
              <a:rPr lang="en-CA" sz="1800" dirty="0">
                <a:solidFill>
                  <a:srgbClr val="0070C0"/>
                </a:solidFill>
                <a:latin typeface="Calibri Light" panose="020F0302020204030204" pitchFamily="34" charset="0"/>
                <a:ea typeface="+mn-lt"/>
                <a:cs typeface="Calibri Light" panose="020F0302020204030204" pitchFamily="34" charset="0"/>
              </a:rPr>
              <a:t>A code identifying services or procedures performed by a service provider to a service recipient.</a:t>
            </a:r>
            <a:endParaRPr lang="en-CA" altLang="en-US" sz="1800" dirty="0">
              <a:solidFill>
                <a:srgbClr val="0070C0"/>
              </a:solidFill>
              <a:latin typeface="Calibri Light" panose="020F0302020204030204" pitchFamily="34" charset="0"/>
              <a:cs typeface="Calibri Light" panose="020F0302020204030204" pitchFamily="34" charset="0"/>
            </a:endParaRPr>
          </a:p>
          <a:p>
            <a:pPr marL="0" indent="0">
              <a:buFont typeface="Arial" panose="020B0604020202020204" pitchFamily="34" charset="0"/>
              <a:buNone/>
            </a:pPr>
            <a:endParaRPr lang="en-CA" altLang="en-US" sz="1050" dirty="0">
              <a:solidFill>
                <a:srgbClr val="FF0000"/>
              </a:solidFill>
              <a:latin typeface="Calibri Light" panose="020F0302020204030204" pitchFamily="34" charset="0"/>
              <a:cs typeface="Calibri Light" panose="020F0302020204030204" pitchFamily="34" charset="0"/>
            </a:endParaRPr>
          </a:p>
          <a:p>
            <a:pPr marL="0" indent="0">
              <a:buFont typeface="Arial" panose="020B0604020202020204" pitchFamily="34" charset="0"/>
              <a:buNone/>
            </a:pPr>
            <a:r>
              <a:rPr lang="en-CA" altLang="en-US" sz="1800" b="1" dirty="0">
                <a:solidFill>
                  <a:srgbClr val="FF0000"/>
                </a:solidFill>
                <a:latin typeface="Calibri Light" panose="020F0302020204030204" pitchFamily="34" charset="0"/>
                <a:cs typeface="Calibri Light" panose="020F0302020204030204" pitchFamily="34" charset="0"/>
              </a:rPr>
              <a:t>Qualifier</a:t>
            </a:r>
            <a:r>
              <a:rPr lang="en-CA" altLang="en-US" sz="1800" dirty="0">
                <a:solidFill>
                  <a:srgbClr val="FF0000"/>
                </a:solidFill>
                <a:latin typeface="Calibri Light" panose="020F0302020204030204" pitchFamily="34" charset="0"/>
                <a:cs typeface="Calibri Light" panose="020F0302020204030204" pitchFamily="34" charset="0"/>
              </a:rPr>
              <a:t>:	An alpha character appended to some HSCs to subdivide the code and distinguish differences specific to the service.</a:t>
            </a:r>
          </a:p>
          <a:p>
            <a:pPr marL="0" indent="0">
              <a:buFont typeface="Arial" panose="020B0604020202020204" pitchFamily="34" charset="0"/>
              <a:buNone/>
            </a:pPr>
            <a:endParaRPr lang="en-CA" altLang="en-US" sz="1050" dirty="0">
              <a:solidFill>
                <a:srgbClr val="FF0000"/>
              </a:solidFill>
              <a:latin typeface="Calibri Light" panose="020F0302020204030204" pitchFamily="34" charset="0"/>
              <a:cs typeface="Calibri Light" panose="020F0302020204030204" pitchFamily="34" charset="0"/>
            </a:endParaRPr>
          </a:p>
          <a:p>
            <a:pPr marL="0" indent="0">
              <a:buFont typeface="Arial" panose="020B0604020202020204" pitchFamily="34" charset="0"/>
              <a:buNone/>
            </a:pPr>
            <a:r>
              <a:rPr lang="en-CA" altLang="en-US" sz="1800" b="1" dirty="0">
                <a:solidFill>
                  <a:srgbClr val="00B050"/>
                </a:solidFill>
                <a:latin typeface="Calibri Light" panose="020F0302020204030204" pitchFamily="34" charset="0"/>
                <a:cs typeface="Calibri Light" panose="020F0302020204030204" pitchFamily="34" charset="0"/>
              </a:rPr>
              <a:t>Modifier:	</a:t>
            </a:r>
            <a:r>
              <a:rPr lang="en-CA" altLang="en-US" sz="1800" dirty="0">
                <a:solidFill>
                  <a:srgbClr val="00B050"/>
                </a:solidFill>
                <a:latin typeface="Calibri Light" panose="020F0302020204030204" pitchFamily="34" charset="0"/>
                <a:cs typeface="Calibri Light" panose="020F0302020204030204" pitchFamily="34" charset="0"/>
              </a:rPr>
              <a:t>MSI adjudication system uses modifiers to determine the payment amount of a service encounter.  They can affect payment by: </a:t>
            </a:r>
          </a:p>
          <a:p>
            <a:pPr marL="800100" lvl="2" indent="0"/>
            <a:r>
              <a:rPr lang="en-CA" altLang="en-US" sz="1800" dirty="0">
                <a:solidFill>
                  <a:srgbClr val="00B050"/>
                </a:solidFill>
                <a:latin typeface="Calibri Light" panose="020F0302020204030204" pitchFamily="34" charset="0"/>
                <a:cs typeface="Calibri Light" panose="020F0302020204030204" pitchFamily="34" charset="0"/>
              </a:rPr>
              <a:t> Adding or subtracting an amount from basic fee</a:t>
            </a:r>
          </a:p>
          <a:p>
            <a:pPr marL="800100" lvl="2" indent="0"/>
            <a:r>
              <a:rPr lang="en-CA" altLang="en-US" sz="1800" dirty="0">
                <a:solidFill>
                  <a:srgbClr val="00B050"/>
                </a:solidFill>
                <a:latin typeface="Calibri Light" panose="020F0302020204030204" pitchFamily="34" charset="0"/>
                <a:cs typeface="Calibri Light" panose="020F0302020204030204" pitchFamily="34" charset="0"/>
              </a:rPr>
              <a:t> Replacing the basic fee with a different amount</a:t>
            </a:r>
          </a:p>
          <a:p>
            <a:pPr marL="800100" lvl="2" indent="0"/>
            <a:r>
              <a:rPr lang="en-CA" altLang="en-US" sz="1800" dirty="0">
                <a:solidFill>
                  <a:srgbClr val="00B050"/>
                </a:solidFill>
                <a:latin typeface="Calibri Light" panose="020F0302020204030204" pitchFamily="34" charset="0"/>
                <a:cs typeface="Calibri Light" panose="020F0302020204030204" pitchFamily="34" charset="0"/>
              </a:rPr>
              <a:t> Indicating role, time, method, age</a:t>
            </a:r>
          </a:p>
          <a:p>
            <a:pPr marL="0" indent="0">
              <a:buFont typeface="Arial" panose="020B0604020202020204" pitchFamily="34" charset="0"/>
              <a:buNone/>
            </a:pPr>
            <a:endParaRPr lang="en-CA" altLang="en-US" sz="1000" dirty="0">
              <a:solidFill>
                <a:srgbClr val="FF0000"/>
              </a:solidFill>
            </a:endParaRPr>
          </a:p>
          <a:p>
            <a:pPr marL="0" indent="0">
              <a:buFont typeface="Arial" panose="020B0604020202020204" pitchFamily="34" charset="0"/>
              <a:buNone/>
            </a:pPr>
            <a:endParaRPr lang="en-CA" altLang="en-US" sz="2000" dirty="0">
              <a:solidFill>
                <a:srgbClr val="FF0000"/>
              </a:solidFill>
            </a:endParaRPr>
          </a:p>
          <a:p>
            <a:pPr marL="0" indent="0">
              <a:buFont typeface="Arial" panose="020B0604020202020204" pitchFamily="34" charset="0"/>
              <a:buNone/>
            </a:pPr>
            <a:endParaRPr lang="en-CA" altLang="en-US" sz="2000" dirty="0">
              <a:solidFill>
                <a:srgbClr val="FF0000"/>
              </a:solidFill>
            </a:endParaRPr>
          </a:p>
        </p:txBody>
      </p:sp>
    </p:spTree>
    <p:extLst>
      <p:ext uri="{BB962C8B-B14F-4D97-AF65-F5344CB8AC3E}">
        <p14:creationId xmlns:p14="http://schemas.microsoft.com/office/powerpoint/2010/main" val="1011565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Documentation</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Content Placeholder 2">
            <a:extLst>
              <a:ext uri="{FF2B5EF4-FFF2-40B4-BE49-F238E27FC236}">
                <a16:creationId xmlns:a16="http://schemas.microsoft.com/office/drawing/2014/main" id="{F3BE254F-7997-727D-DF72-9736C6BE5B74}"/>
              </a:ext>
            </a:extLst>
          </p:cNvPr>
          <p:cNvSpPr txBox="1">
            <a:spLocks/>
          </p:cNvSpPr>
          <p:nvPr/>
        </p:nvSpPr>
        <p:spPr>
          <a:xfrm>
            <a:off x="933060" y="2065717"/>
            <a:ext cx="10420739" cy="39671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en-US" sz="1800" dirty="0">
                <a:solidFill>
                  <a:srgbClr val="000000"/>
                </a:solidFill>
                <a:latin typeface="Calibri Light" panose="020F0302020204030204" pitchFamily="34" charset="0"/>
                <a:cs typeface="Calibri Light" panose="020F0302020204030204" pitchFamily="34" charset="0"/>
              </a:rPr>
              <a:t>Documentation of services that are being claimed to MSI must be completed </a:t>
            </a:r>
            <a:r>
              <a:rPr lang="en-US" sz="1800" b="1" dirty="0">
                <a:solidFill>
                  <a:srgbClr val="000000"/>
                </a:solidFill>
                <a:latin typeface="Calibri Light" panose="020F0302020204030204" pitchFamily="34" charset="0"/>
                <a:cs typeface="Calibri Light" panose="020F0302020204030204" pitchFamily="34" charset="0"/>
              </a:rPr>
              <a:t>before</a:t>
            </a:r>
            <a:r>
              <a:rPr lang="en-US" sz="1800" dirty="0">
                <a:solidFill>
                  <a:srgbClr val="000000"/>
                </a:solidFill>
                <a:latin typeface="Calibri Light" panose="020F0302020204030204" pitchFamily="34" charset="0"/>
                <a:cs typeface="Calibri Light" panose="020F0302020204030204" pitchFamily="34" charset="0"/>
              </a:rPr>
              <a:t> claims for those services are submitted to MSI</a:t>
            </a:r>
            <a:r>
              <a:rPr lang="en-US" sz="1800" dirty="0">
                <a:latin typeface="Calibri Light" panose="020F0302020204030204" pitchFamily="34" charset="0"/>
                <a:cs typeface="Calibri Light" panose="020F0302020204030204" pitchFamily="34" charset="0"/>
              </a:rPr>
              <a:t> </a:t>
            </a:r>
          </a:p>
          <a:p>
            <a:pPr algn="just">
              <a:defRPr/>
            </a:pPr>
            <a:endParaRPr lang="en-US" sz="1800" dirty="0">
              <a:solidFill>
                <a:srgbClr val="000000"/>
              </a:solidFill>
              <a:latin typeface="Calibri Light" panose="020F0302020204030204" pitchFamily="34" charset="0"/>
              <a:cs typeface="Calibri Light" panose="020F0302020204030204" pitchFamily="34" charset="0"/>
            </a:endParaRPr>
          </a:p>
          <a:p>
            <a:pPr algn="just">
              <a:defRPr/>
            </a:pPr>
            <a:r>
              <a:rPr lang="en-US" sz="1800" dirty="0">
                <a:solidFill>
                  <a:srgbClr val="000000"/>
                </a:solidFill>
                <a:latin typeface="Calibri Light" panose="020F0302020204030204" pitchFamily="34" charset="0"/>
                <a:cs typeface="Calibri Light" panose="020F0302020204030204" pitchFamily="34" charset="0"/>
              </a:rPr>
              <a:t>For MSI purposes, it is required that physicians maintain records supporting services claimed to MSI for a period of </a:t>
            </a:r>
            <a:r>
              <a:rPr lang="en-US" sz="1800" b="1" dirty="0">
                <a:solidFill>
                  <a:srgbClr val="000000"/>
                </a:solidFill>
                <a:latin typeface="Calibri Light" panose="020F0302020204030204" pitchFamily="34" charset="0"/>
                <a:cs typeface="Calibri Light" panose="020F0302020204030204" pitchFamily="34" charset="0"/>
              </a:rPr>
              <a:t>five years</a:t>
            </a:r>
            <a:r>
              <a:rPr lang="en-US" sz="1800" dirty="0">
                <a:solidFill>
                  <a:srgbClr val="000000"/>
                </a:solidFill>
                <a:latin typeface="Calibri Light" panose="020F0302020204030204" pitchFamily="34" charset="0"/>
                <a:cs typeface="Calibri Light" panose="020F0302020204030204" pitchFamily="34" charset="0"/>
              </a:rPr>
              <a:t> in order to substantiate claims submitted. </a:t>
            </a:r>
          </a:p>
          <a:p>
            <a:pPr algn="just">
              <a:defRPr/>
            </a:pPr>
            <a:endParaRPr lang="en-US" sz="1800" dirty="0">
              <a:solidFill>
                <a:srgbClr val="000000"/>
              </a:solidFill>
              <a:latin typeface="Calibri Light" panose="020F0302020204030204" pitchFamily="34" charset="0"/>
              <a:cs typeface="Calibri Light" panose="020F0302020204030204" pitchFamily="34" charset="0"/>
            </a:endParaRPr>
          </a:p>
          <a:p>
            <a:pPr algn="just">
              <a:defRPr/>
            </a:pPr>
            <a:r>
              <a:rPr lang="en-US" sz="1800" dirty="0">
                <a:solidFill>
                  <a:srgbClr val="000000"/>
                </a:solidFill>
                <a:latin typeface="Calibri Light" panose="020F0302020204030204" pitchFamily="34" charset="0"/>
                <a:cs typeface="Calibri Light" panose="020F0302020204030204" pitchFamily="34" charset="0"/>
              </a:rPr>
              <a:t>When implementing business practices at the time of entering into a group practice or locum tenens, or when winding down a practice, physicians should confirm that their records will be easily retrievable if they are required to substantiate claims to MSI</a:t>
            </a:r>
            <a:r>
              <a:rPr lang="en-US" sz="1800" dirty="0">
                <a:latin typeface="Calibri Light" panose="020F0302020204030204" pitchFamily="34" charset="0"/>
                <a:cs typeface="Calibri Light" panose="020F0302020204030204" pitchFamily="34" charset="0"/>
              </a:rPr>
              <a:t> </a:t>
            </a:r>
          </a:p>
          <a:p>
            <a:pPr marL="0" indent="0">
              <a:buFont typeface="Arial" panose="020B0604020202020204" pitchFamily="34" charset="0"/>
              <a:buNone/>
              <a:defRPr/>
            </a:pPr>
            <a:endParaRPr lang="en-US" sz="1600" dirty="0"/>
          </a:p>
          <a:p>
            <a:pPr>
              <a:defRPr/>
            </a:pPr>
            <a:endParaRPr lang="en-US" sz="1200" dirty="0"/>
          </a:p>
          <a:p>
            <a:pPr>
              <a:defRPr/>
            </a:pPr>
            <a:endParaRPr lang="en-CA" altLang="en-US" dirty="0"/>
          </a:p>
        </p:txBody>
      </p:sp>
      <p:sp>
        <p:nvSpPr>
          <p:cNvPr id="5" name="TextBox 4">
            <a:extLst>
              <a:ext uri="{FF2B5EF4-FFF2-40B4-BE49-F238E27FC236}">
                <a16:creationId xmlns:a16="http://schemas.microsoft.com/office/drawing/2014/main" id="{DFEF5E27-A2C0-1A7F-CC67-38D2E6410B78}"/>
              </a:ext>
            </a:extLst>
          </p:cNvPr>
          <p:cNvSpPr txBox="1"/>
          <p:nvPr/>
        </p:nvSpPr>
        <p:spPr>
          <a:xfrm>
            <a:off x="-3755" y="6594441"/>
            <a:ext cx="608644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alibri"/>
                <a:cs typeface="Arial"/>
              </a:rPr>
              <a:t>Preamble 5.1.7, </a:t>
            </a:r>
            <a:r>
              <a:rPr lang="en-US" sz="1100" dirty="0">
                <a:latin typeface="Calibri"/>
                <a:cs typeface="Calibri"/>
              </a:rPr>
              <a:t>Preamble </a:t>
            </a:r>
            <a:r>
              <a:rPr lang="en-US" sz="1100" dirty="0">
                <a:latin typeface="Calibri"/>
                <a:cs typeface="Arial"/>
              </a:rPr>
              <a:t>5.2.201, </a:t>
            </a:r>
            <a:r>
              <a:rPr lang="en-US" sz="1100" dirty="0">
                <a:latin typeface="Calibri"/>
                <a:cs typeface="Calibri"/>
                <a:hlinkClick r:id="rId4"/>
              </a:rPr>
              <a:t>https://cpsns.ns.ca/resource/management-of-medical-records/</a:t>
            </a:r>
            <a:r>
              <a:rPr lang="en-US" sz="1100" dirty="0">
                <a:latin typeface="Calibri"/>
                <a:cs typeface="Calibri"/>
              </a:rPr>
              <a:t> </a:t>
            </a:r>
            <a:endParaRPr lang="en-US" dirty="0"/>
          </a:p>
        </p:txBody>
      </p:sp>
    </p:spTree>
    <p:extLst>
      <p:ext uri="{BB962C8B-B14F-4D97-AF65-F5344CB8AC3E}">
        <p14:creationId xmlns:p14="http://schemas.microsoft.com/office/powerpoint/2010/main" val="4154419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Uninsured Services</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Content Placeholder 2">
            <a:extLst>
              <a:ext uri="{FF2B5EF4-FFF2-40B4-BE49-F238E27FC236}">
                <a16:creationId xmlns:a16="http://schemas.microsoft.com/office/drawing/2014/main" id="{0E3452B9-955A-0134-A452-000CBEB7763F}"/>
              </a:ext>
            </a:extLst>
          </p:cNvPr>
          <p:cNvSpPr txBox="1">
            <a:spLocks/>
          </p:cNvSpPr>
          <p:nvPr/>
        </p:nvSpPr>
        <p:spPr>
          <a:xfrm>
            <a:off x="838200" y="1840108"/>
            <a:ext cx="10657113" cy="39555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en-US" altLang="en-US" sz="1800" dirty="0">
                <a:latin typeface="Calibri Light" panose="020F0302020204030204" pitchFamily="34" charset="0"/>
                <a:cs typeface="Calibri Light" panose="020F0302020204030204" pitchFamily="34" charset="0"/>
              </a:rPr>
              <a:t>Services such as (but not limited to) removal of cerumen, missed appointments, sick notes or completion of forms are not insured and therefore not billable to MSI. </a:t>
            </a:r>
          </a:p>
          <a:p>
            <a:pPr algn="just">
              <a:defRPr/>
            </a:pPr>
            <a:endParaRPr lang="en-US" altLang="en-US" sz="1800" dirty="0">
              <a:latin typeface="Calibri Light" panose="020F0302020204030204" pitchFamily="34" charset="0"/>
              <a:cs typeface="Calibri Light" panose="020F0302020204030204" pitchFamily="34" charset="0"/>
            </a:endParaRPr>
          </a:p>
          <a:p>
            <a:pPr algn="just">
              <a:defRPr/>
            </a:pPr>
            <a:r>
              <a:rPr lang="en-US" altLang="en-US" sz="1800" dirty="0">
                <a:latin typeface="Calibri Light" panose="020F0302020204030204" pitchFamily="34" charset="0"/>
                <a:cs typeface="Calibri Light" panose="020F0302020204030204" pitchFamily="34" charset="0"/>
              </a:rPr>
              <a:t>If a patient’s sole purpose for the appointment is an uninsured service, you may not bill MSI for the visit or procedure. </a:t>
            </a:r>
          </a:p>
          <a:p>
            <a:pPr algn="just">
              <a:defRPr/>
            </a:pPr>
            <a:endParaRPr lang="en-US" altLang="en-US" sz="1800" dirty="0">
              <a:latin typeface="Calibri Light" panose="020F0302020204030204" pitchFamily="34" charset="0"/>
              <a:cs typeface="Calibri Light" panose="020F0302020204030204" pitchFamily="34" charset="0"/>
            </a:endParaRPr>
          </a:p>
          <a:p>
            <a:pPr algn="just">
              <a:defRPr/>
            </a:pPr>
            <a:r>
              <a:rPr lang="en-US" sz="1800" dirty="0">
                <a:latin typeface="Calibri Light" panose="020F0302020204030204" pitchFamily="34" charset="0"/>
                <a:cs typeface="Calibri Light" panose="020F0302020204030204" pitchFamily="34" charset="0"/>
              </a:rPr>
              <a:t>NOTE: Each doctor can set their own fees for uninsured services or may choose not to charge. A doctor must inform a patient of any costs </a:t>
            </a:r>
            <a:r>
              <a:rPr lang="en-US" sz="1800" b="1" dirty="0">
                <a:latin typeface="Calibri Light" panose="020F0302020204030204" pitchFamily="34" charset="0"/>
                <a:cs typeface="Calibri Light" panose="020F0302020204030204" pitchFamily="34" charset="0"/>
              </a:rPr>
              <a:t>before</a:t>
            </a:r>
            <a:r>
              <a:rPr lang="en-US" sz="1800" dirty="0">
                <a:latin typeface="Calibri Light" panose="020F0302020204030204" pitchFamily="34" charset="0"/>
                <a:cs typeface="Calibri Light" panose="020F0302020204030204" pitchFamily="34" charset="0"/>
              </a:rPr>
              <a:t> providing a service that is not covered by MSI.</a:t>
            </a:r>
            <a:endParaRPr lang="en-US" altLang="en-US" sz="1800" dirty="0">
              <a:latin typeface="Calibri Light" panose="020F0302020204030204" pitchFamily="34" charset="0"/>
              <a:cs typeface="Calibri Light" panose="020F0302020204030204" pitchFamily="34" charset="0"/>
            </a:endParaRPr>
          </a:p>
          <a:p>
            <a:pPr algn="just">
              <a:defRPr/>
            </a:pPr>
            <a:endParaRPr lang="en-US" sz="1800" dirty="0">
              <a:latin typeface="Calibri Light" panose="020F0302020204030204" pitchFamily="34" charset="0"/>
              <a:ea typeface="+mn-lt"/>
              <a:cs typeface="Calibri Light" panose="020F0302020204030204" pitchFamily="34" charset="0"/>
            </a:endParaRPr>
          </a:p>
          <a:p>
            <a:pPr algn="just">
              <a:defRPr/>
            </a:pPr>
            <a:r>
              <a:rPr lang="en-US" sz="1800" dirty="0">
                <a:latin typeface="Calibri Light" panose="020F0302020204030204" pitchFamily="34" charset="0"/>
                <a:ea typeface="+mn-lt"/>
                <a:cs typeface="Calibri Light" panose="020F0302020204030204" pitchFamily="34" charset="0"/>
              </a:rPr>
              <a:t>When physicians are providing non-insured services, they are required to advise the patient of any insured alternatives, if any exist.</a:t>
            </a:r>
          </a:p>
          <a:p>
            <a:pPr marL="0" indent="0" algn="just">
              <a:buFont typeface="Arial" panose="020B0604020202020204" pitchFamily="34" charset="0"/>
              <a:buNone/>
              <a:defRPr/>
            </a:pPr>
            <a:endParaRPr lang="en-US" sz="1600" dirty="0">
              <a:ea typeface="+mn-lt"/>
              <a:cs typeface="+mn-lt"/>
            </a:endParaRPr>
          </a:p>
          <a:p>
            <a:pPr marL="0" indent="0" algn="just">
              <a:buFont typeface="Arial" panose="020B0604020202020204" pitchFamily="34" charset="0"/>
              <a:buNone/>
              <a:defRPr/>
            </a:pPr>
            <a:br>
              <a:rPr lang="en-US" sz="1600" dirty="0">
                <a:ea typeface="+mn-lt"/>
                <a:cs typeface="+mn-lt"/>
              </a:rPr>
            </a:br>
            <a:endParaRPr lang="en-US" sz="1600" dirty="0">
              <a:ea typeface="+mn-lt"/>
              <a:cs typeface="+mn-lt"/>
            </a:endParaRPr>
          </a:p>
          <a:p>
            <a:pPr algn="just">
              <a:defRPr/>
            </a:pPr>
            <a:endParaRPr lang="en-US" altLang="en-US" sz="1600" dirty="0">
              <a:highlight>
                <a:srgbClr val="FFFF00"/>
              </a:highlight>
              <a:cs typeface="Calibri"/>
            </a:endParaRPr>
          </a:p>
          <a:p>
            <a:pPr algn="just">
              <a:defRPr/>
            </a:pPr>
            <a:endParaRPr lang="en-US" altLang="en-US" sz="1600" dirty="0">
              <a:highlight>
                <a:srgbClr val="FFFF00"/>
              </a:highlight>
              <a:cs typeface="Calibri"/>
            </a:endParaRPr>
          </a:p>
          <a:p>
            <a:pPr algn="just">
              <a:defRPr/>
            </a:pPr>
            <a:endParaRPr lang="en-US" sz="1600" dirty="0">
              <a:cs typeface="Calibri"/>
            </a:endParaRPr>
          </a:p>
        </p:txBody>
      </p:sp>
      <p:sp>
        <p:nvSpPr>
          <p:cNvPr id="5" name="TextBox 4">
            <a:extLst>
              <a:ext uri="{FF2B5EF4-FFF2-40B4-BE49-F238E27FC236}">
                <a16:creationId xmlns:a16="http://schemas.microsoft.com/office/drawing/2014/main" id="{001D02E2-72DF-4FC9-6AF2-DBEA771C284C}"/>
              </a:ext>
            </a:extLst>
          </p:cNvPr>
          <p:cNvSpPr txBox="1"/>
          <p:nvPr/>
        </p:nvSpPr>
        <p:spPr>
          <a:xfrm>
            <a:off x="-2" y="6593417"/>
            <a:ext cx="238336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alibri"/>
                <a:cs typeface="Calibri"/>
              </a:rPr>
              <a:t>Preamble </a:t>
            </a:r>
            <a:r>
              <a:rPr lang="en-US" sz="1100" dirty="0">
                <a:latin typeface="Calibri"/>
                <a:cs typeface="Arial"/>
              </a:rPr>
              <a:t>1.1.22, </a:t>
            </a:r>
            <a:r>
              <a:rPr lang="en-US" sz="1100" dirty="0">
                <a:latin typeface="Calibri"/>
                <a:cs typeface="Calibri"/>
              </a:rPr>
              <a:t>Preamble </a:t>
            </a:r>
            <a:r>
              <a:rPr lang="en-US" sz="1100" dirty="0">
                <a:latin typeface="Calibri"/>
                <a:cs typeface="Arial"/>
              </a:rPr>
              <a:t>2.2.0</a:t>
            </a:r>
            <a:endParaRPr lang="en-US" sz="1100" dirty="0">
              <a:ea typeface="Calibri"/>
            </a:endParaRPr>
          </a:p>
        </p:txBody>
      </p:sp>
    </p:spTree>
    <p:extLst>
      <p:ext uri="{BB962C8B-B14F-4D97-AF65-F5344CB8AC3E}">
        <p14:creationId xmlns:p14="http://schemas.microsoft.com/office/powerpoint/2010/main" val="2966009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normAutofit/>
          </a:bodyPr>
          <a:lstStyle/>
          <a:p>
            <a:r>
              <a:rPr lang="en-CA" sz="3600" dirty="0"/>
              <a:t>Services Provided by other Health Care Professionals</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Content Placeholder 2">
            <a:extLst>
              <a:ext uri="{FF2B5EF4-FFF2-40B4-BE49-F238E27FC236}">
                <a16:creationId xmlns:a16="http://schemas.microsoft.com/office/drawing/2014/main" id="{8915A2AF-BA9D-FAEF-F15E-67C33D8D3BB8}"/>
              </a:ext>
            </a:extLst>
          </p:cNvPr>
          <p:cNvSpPr txBox="1">
            <a:spLocks/>
          </p:cNvSpPr>
          <p:nvPr/>
        </p:nvSpPr>
        <p:spPr>
          <a:xfrm>
            <a:off x="795434" y="1811986"/>
            <a:ext cx="10601131" cy="28892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altLang="en-US" sz="1800" dirty="0">
                <a:solidFill>
                  <a:srgbClr val="000000"/>
                </a:solidFill>
                <a:latin typeface="Calibri Light" panose="020F0302020204030204" pitchFamily="34" charset="0"/>
                <a:cs typeface="Calibri Light" panose="020F0302020204030204" pitchFamily="34" charset="0"/>
              </a:rPr>
              <a:t>If a fee-for-service family physician directly employs a nurse or nurse practitioner, the physician may claim for pap smears and simple injections such as immunizations done by the nurse, provided the physician is on the premises.</a:t>
            </a:r>
            <a:endParaRPr lang="en-US" sz="1800" dirty="0">
              <a:latin typeface="Calibri Light" panose="020F0302020204030204" pitchFamily="34" charset="0"/>
              <a:cs typeface="Calibri Light" panose="020F0302020204030204" pitchFamily="34" charset="0"/>
            </a:endParaRPr>
          </a:p>
          <a:p>
            <a:pPr marL="0" indent="0" algn="just">
              <a:buFont typeface="Arial" panose="020B0604020202020204" pitchFamily="34" charset="0"/>
              <a:buNone/>
            </a:pPr>
            <a:endParaRPr lang="en-US" altLang="en-US" sz="1800" dirty="0">
              <a:solidFill>
                <a:srgbClr val="000000"/>
              </a:solidFill>
              <a:latin typeface="Calibri Light" panose="020F0302020204030204" pitchFamily="34" charset="0"/>
              <a:cs typeface="Calibri Light" panose="020F0302020204030204" pitchFamily="34" charset="0"/>
            </a:endParaRPr>
          </a:p>
          <a:p>
            <a:pPr marL="0" indent="0" algn="just">
              <a:buFont typeface="Arial" panose="020B0604020202020204" pitchFamily="34" charset="0"/>
              <a:buNone/>
            </a:pPr>
            <a:r>
              <a:rPr lang="en-US" altLang="en-US" sz="1800" dirty="0">
                <a:solidFill>
                  <a:srgbClr val="000000"/>
                </a:solidFill>
                <a:latin typeface="Calibri Light" panose="020F0302020204030204" pitchFamily="34" charset="0"/>
                <a:cs typeface="Calibri Light" panose="020F0302020204030204" pitchFamily="34" charset="0"/>
              </a:rPr>
              <a:t>This </a:t>
            </a:r>
            <a:r>
              <a:rPr lang="en-US" altLang="en-US" sz="1800" u="sng" dirty="0">
                <a:solidFill>
                  <a:srgbClr val="000000"/>
                </a:solidFill>
                <a:latin typeface="Calibri Light" panose="020F0302020204030204" pitchFamily="34" charset="0"/>
                <a:cs typeface="Calibri Light" panose="020F0302020204030204" pitchFamily="34" charset="0"/>
              </a:rPr>
              <a:t>does not apply</a:t>
            </a:r>
            <a:r>
              <a:rPr lang="en-US" altLang="en-US" sz="1800" dirty="0">
                <a:solidFill>
                  <a:srgbClr val="000000"/>
                </a:solidFill>
                <a:latin typeface="Calibri Light" panose="020F0302020204030204" pitchFamily="34" charset="0"/>
                <a:cs typeface="Calibri Light" panose="020F0302020204030204" pitchFamily="34" charset="0"/>
              </a:rPr>
              <a:t> to other procedures, visits or counselling, nor for services done by nurses who are employed by third parties such as the Nova Scotia Health Authority</a:t>
            </a:r>
            <a:r>
              <a:rPr lang="en-US" altLang="en-US" sz="1800" dirty="0">
                <a:latin typeface="Calibri Light" panose="020F0302020204030204" pitchFamily="34" charset="0"/>
                <a:cs typeface="Calibri Light" panose="020F0302020204030204" pitchFamily="34" charset="0"/>
              </a:rPr>
              <a:t>.</a:t>
            </a:r>
            <a:endParaRPr lang="en-CA" altLang="en-US" sz="1800" dirty="0">
              <a:latin typeface="Calibri Light" panose="020F0302020204030204" pitchFamily="34" charset="0"/>
              <a:cs typeface="Calibri Light" panose="020F0302020204030204" pitchFamily="34" charset="0"/>
            </a:endParaRPr>
          </a:p>
          <a:p>
            <a:pPr marL="0" indent="0" algn="just">
              <a:buFont typeface="Arial" panose="020B0604020202020204" pitchFamily="34" charset="0"/>
              <a:buNone/>
            </a:pPr>
            <a:endParaRPr lang="en-CA" altLang="en-US" sz="1800" dirty="0">
              <a:cs typeface="Calibri"/>
            </a:endParaRPr>
          </a:p>
          <a:p>
            <a:pPr marL="0" indent="0">
              <a:buNone/>
            </a:pPr>
            <a:r>
              <a:rPr lang="en-US" sz="1800" dirty="0">
                <a:latin typeface="Calibri Light" panose="020F0302020204030204" pitchFamily="34" charset="0"/>
                <a:cs typeface="Calibri Light" panose="020F0302020204030204" pitchFamily="34" charset="0"/>
              </a:rPr>
              <a:t>T</a:t>
            </a:r>
            <a:r>
              <a:rPr lang="en-CA" sz="1800" dirty="0">
                <a:latin typeface="Calibri Light" panose="020F0302020204030204" pitchFamily="34" charset="0"/>
                <a:cs typeface="Calibri Light" panose="020F0302020204030204" pitchFamily="34" charset="0"/>
              </a:rPr>
              <a:t>o bill an office visit code for a visit the nurse participates in, you must personally participate in the visit, provide an insurable service and meet preamble requirements. </a:t>
            </a:r>
            <a:r>
              <a:rPr lang="en-CA" sz="1800" b="1" dirty="0">
                <a:latin typeface="Calibri Light" panose="020F0302020204030204" pitchFamily="34" charset="0"/>
                <a:cs typeface="Calibri Light" panose="020F0302020204030204" pitchFamily="34" charset="0"/>
              </a:rPr>
              <a:t>The chart note must reflect this</a:t>
            </a:r>
            <a:r>
              <a:rPr lang="en-CA" sz="1800" dirty="0">
                <a:latin typeface="Calibri Light" panose="020F0302020204030204" pitchFamily="34" charset="0"/>
                <a:cs typeface="Calibri Light" panose="020F0302020204030204" pitchFamily="34" charset="0"/>
              </a:rPr>
              <a:t>.</a:t>
            </a:r>
            <a:endParaRPr lang="en-US" sz="1800" dirty="0">
              <a:latin typeface="Calibri Light" panose="020F0302020204030204" pitchFamily="34" charset="0"/>
              <a:cs typeface="Calibri Light" panose="020F0302020204030204" pitchFamily="34" charset="0"/>
            </a:endParaRPr>
          </a:p>
          <a:p>
            <a:pPr marL="0" indent="0">
              <a:buFont typeface="Arial" panose="020B0604020202020204" pitchFamily="34" charset="0"/>
              <a:buNone/>
            </a:pPr>
            <a:endParaRPr lang="en-CA" altLang="en-US" sz="1000" dirty="0"/>
          </a:p>
        </p:txBody>
      </p:sp>
      <p:sp>
        <p:nvSpPr>
          <p:cNvPr id="6" name="TextBox 5">
            <a:extLst>
              <a:ext uri="{FF2B5EF4-FFF2-40B4-BE49-F238E27FC236}">
                <a16:creationId xmlns:a16="http://schemas.microsoft.com/office/drawing/2014/main" id="{EEA5F414-3F62-8AD3-E276-EBF06B0D0A40}"/>
              </a:ext>
            </a:extLst>
          </p:cNvPr>
          <p:cNvSpPr txBox="1"/>
          <p:nvPr/>
        </p:nvSpPr>
        <p:spPr>
          <a:xfrm>
            <a:off x="-1" y="6593416"/>
            <a:ext cx="146261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Calibri"/>
                <a:cs typeface="Calibri"/>
              </a:rPr>
              <a:t>Preamble 1.1.61</a:t>
            </a:r>
            <a:endParaRPr lang="en-US"/>
          </a:p>
        </p:txBody>
      </p:sp>
    </p:spTree>
    <p:extLst>
      <p:ext uri="{BB962C8B-B14F-4D97-AF65-F5344CB8AC3E}">
        <p14:creationId xmlns:p14="http://schemas.microsoft.com/office/powerpoint/2010/main" val="176107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Same Day, Same Patient, Same Physician</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Content Placeholder 2">
            <a:extLst>
              <a:ext uri="{FF2B5EF4-FFF2-40B4-BE49-F238E27FC236}">
                <a16:creationId xmlns:a16="http://schemas.microsoft.com/office/drawing/2014/main" id="{7E8ED87E-1FA0-B6C8-C6C3-E1D5080DADAA}"/>
              </a:ext>
            </a:extLst>
          </p:cNvPr>
          <p:cNvSpPr txBox="1">
            <a:spLocks/>
          </p:cNvSpPr>
          <p:nvPr/>
        </p:nvSpPr>
        <p:spPr>
          <a:xfrm>
            <a:off x="838200" y="1782143"/>
            <a:ext cx="10515600" cy="41148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361950" algn="just">
              <a:defRPr/>
            </a:pPr>
            <a:r>
              <a:rPr lang="en-CA" sz="1800" dirty="0">
                <a:latin typeface="Calibri Light" panose="020F0302020204030204" pitchFamily="34" charset="0"/>
                <a:cs typeface="Calibri Light" panose="020F0302020204030204" pitchFamily="34" charset="0"/>
                <a:sym typeface="Helvetica Neue"/>
              </a:rPr>
              <a:t>A second visit can be claimed for a patient seen in the same day provided the visit is:</a:t>
            </a:r>
            <a:endParaRPr lang="en-CA" sz="1800" dirty="0">
              <a:latin typeface="Calibri Light" panose="020F0302020204030204" pitchFamily="34" charset="0"/>
              <a:cs typeface="Calibri Light" panose="020F0302020204030204" pitchFamily="34" charset="0"/>
            </a:endParaRPr>
          </a:p>
          <a:p>
            <a:pPr lvl="1" algn="just">
              <a:defRPr/>
            </a:pPr>
            <a:r>
              <a:rPr lang="en-CA" sz="1800" b="1" dirty="0">
                <a:latin typeface="Calibri Light" panose="020F0302020204030204" pitchFamily="34" charset="0"/>
                <a:cs typeface="Calibri Light" panose="020F0302020204030204" pitchFamily="34" charset="0"/>
                <a:sym typeface="Helvetica Neue"/>
              </a:rPr>
              <a:t>For a different condition/diagnosis, or</a:t>
            </a:r>
            <a:endParaRPr lang="en-CA" sz="1800" b="1" dirty="0">
              <a:latin typeface="Calibri Light" panose="020F0302020204030204" pitchFamily="34" charset="0"/>
              <a:cs typeface="Calibri Light" panose="020F0302020204030204" pitchFamily="34" charset="0"/>
            </a:endParaRPr>
          </a:p>
          <a:p>
            <a:pPr lvl="1" algn="just">
              <a:defRPr/>
            </a:pPr>
            <a:r>
              <a:rPr lang="en-CA" sz="1800" b="1" dirty="0">
                <a:latin typeface="Calibri Light" panose="020F0302020204030204" pitchFamily="34" charset="0"/>
                <a:cs typeface="Calibri Light" panose="020F0302020204030204" pitchFamily="34" charset="0"/>
                <a:sym typeface="Helvetica Neue"/>
              </a:rPr>
              <a:t>For worsening of the condition presented at the first visit</a:t>
            </a:r>
            <a:endParaRPr lang="en-CA" sz="1800" b="1" dirty="0">
              <a:latin typeface="Calibri Light" panose="020F0302020204030204" pitchFamily="34" charset="0"/>
              <a:cs typeface="Calibri Light" panose="020F0302020204030204" pitchFamily="34" charset="0"/>
            </a:endParaRPr>
          </a:p>
          <a:p>
            <a:pPr marL="967105" lvl="2" indent="0" algn="just">
              <a:buFont typeface="Arial" panose="020B0604020202020204" pitchFamily="34" charset="0"/>
              <a:buNone/>
              <a:defRPr/>
            </a:pPr>
            <a:endParaRPr lang="en-CA" sz="1800" dirty="0">
              <a:latin typeface="Calibri Light" panose="020F0302020204030204" pitchFamily="34" charset="0"/>
              <a:cs typeface="Calibri Light" panose="020F0302020204030204" pitchFamily="34" charset="0"/>
            </a:endParaRPr>
          </a:p>
          <a:p>
            <a:pPr algn="just">
              <a:defRPr/>
            </a:pPr>
            <a:r>
              <a:rPr lang="en-US" sz="1800" dirty="0">
                <a:latin typeface="Calibri Light" panose="020F0302020204030204" pitchFamily="34" charset="0"/>
                <a:cs typeface="Calibri Light" panose="020F0302020204030204" pitchFamily="34" charset="0"/>
              </a:rPr>
              <a:t>Documentation Requirements:</a:t>
            </a:r>
          </a:p>
          <a:p>
            <a:pPr lvl="1" algn="just">
              <a:defRPr/>
            </a:pPr>
            <a:r>
              <a:rPr lang="en-US" sz="1800" b="1" dirty="0">
                <a:latin typeface="Calibri Light" panose="020F0302020204030204" pitchFamily="34" charset="0"/>
                <a:ea typeface="+mn-lt"/>
                <a:cs typeface="Calibri Light" panose="020F0302020204030204" pitchFamily="34" charset="0"/>
              </a:rPr>
              <a:t>Medical necessity of the second or subsequent services</a:t>
            </a:r>
          </a:p>
          <a:p>
            <a:pPr lvl="1" algn="just">
              <a:defRPr/>
            </a:pPr>
            <a:r>
              <a:rPr lang="en-US" sz="1800" b="1" dirty="0">
                <a:latin typeface="Calibri Light" panose="020F0302020204030204" pitchFamily="34" charset="0"/>
                <a:cs typeface="Calibri Light" panose="020F0302020204030204" pitchFamily="34" charset="0"/>
              </a:rPr>
              <a:t>Time of the second or subsequent service</a:t>
            </a:r>
          </a:p>
          <a:p>
            <a:pPr lvl="2" algn="just">
              <a:buFont typeface="Courier New" panose="020B0604020202020204" pitchFamily="34" charset="0"/>
              <a:buChar char="o"/>
              <a:defRPr/>
            </a:pPr>
            <a:r>
              <a:rPr lang="en-US" sz="1800" b="1" dirty="0">
                <a:latin typeface="Calibri Light" panose="020F0302020204030204" pitchFamily="34" charset="0"/>
                <a:cs typeface="Calibri Light" panose="020F0302020204030204" pitchFamily="34" charset="0"/>
              </a:rPr>
              <a:t>Each occurrence must be at separate and distinct times.</a:t>
            </a:r>
          </a:p>
          <a:p>
            <a:pPr lvl="1" algn="just">
              <a:defRPr/>
            </a:pPr>
            <a:r>
              <a:rPr lang="en-US" sz="1800" b="1" dirty="0">
                <a:latin typeface="Calibri Light" panose="020F0302020204030204" pitchFamily="34" charset="0"/>
                <a:cs typeface="Calibri Light" panose="020F0302020204030204" pitchFamily="34" charset="0"/>
              </a:rPr>
              <a:t>Must be documented both in the text field on the claim </a:t>
            </a:r>
            <a:r>
              <a:rPr lang="en-US" sz="1800" b="1" u="sng" dirty="0">
                <a:latin typeface="Calibri Light" panose="020F0302020204030204" pitchFamily="34" charset="0"/>
                <a:cs typeface="Calibri Light" panose="020F0302020204030204" pitchFamily="34" charset="0"/>
              </a:rPr>
              <a:t>and</a:t>
            </a:r>
            <a:r>
              <a:rPr lang="en-US" sz="1800" b="1" dirty="0">
                <a:latin typeface="Calibri Light" panose="020F0302020204030204" pitchFamily="34" charset="0"/>
                <a:cs typeface="Calibri Light" panose="020F0302020204030204" pitchFamily="34" charset="0"/>
              </a:rPr>
              <a:t> in the medical chart</a:t>
            </a:r>
          </a:p>
          <a:p>
            <a:pPr marL="0" indent="0" algn="just">
              <a:buFont typeface="Arial" panose="020B0604020202020204" pitchFamily="34" charset="0"/>
              <a:buNone/>
              <a:defRPr/>
            </a:pPr>
            <a:endParaRPr lang="en-CA" sz="1800" dirty="0">
              <a:latin typeface="Calibri Light" panose="020F0302020204030204" pitchFamily="34" charset="0"/>
              <a:cs typeface="Calibri Light" panose="020F0302020204030204" pitchFamily="34" charset="0"/>
            </a:endParaRPr>
          </a:p>
          <a:p>
            <a:pPr algn="just">
              <a:defRPr/>
            </a:pPr>
            <a:r>
              <a:rPr lang="en-CA" sz="1800" dirty="0">
                <a:latin typeface="Calibri Light" panose="020F0302020204030204" pitchFamily="34" charset="0"/>
                <a:cs typeface="Calibri Light" panose="020F0302020204030204" pitchFamily="34" charset="0"/>
              </a:rPr>
              <a:t>Submitted as ‘Service Occurrence #2’ to indicate the second encounter that same day, same patient, same physician. </a:t>
            </a:r>
          </a:p>
          <a:p>
            <a:pPr lvl="1" algn="just">
              <a:defRPr/>
            </a:pPr>
            <a:r>
              <a:rPr lang="en-CA" sz="1800" dirty="0">
                <a:latin typeface="Calibri Light" panose="020F0302020204030204" pitchFamily="34" charset="0"/>
                <a:cs typeface="Calibri Light" panose="020F0302020204030204" pitchFamily="34" charset="0"/>
              </a:rPr>
              <a:t>This is a field on the claim submission that must be changed from the standard #1, to #2, etc.</a:t>
            </a:r>
          </a:p>
        </p:txBody>
      </p:sp>
      <p:sp>
        <p:nvSpPr>
          <p:cNvPr id="5" name="TextBox 4">
            <a:extLst>
              <a:ext uri="{FF2B5EF4-FFF2-40B4-BE49-F238E27FC236}">
                <a16:creationId xmlns:a16="http://schemas.microsoft.com/office/drawing/2014/main" id="{940B6C47-C62F-AB35-AD8C-9755E333D9F8}"/>
              </a:ext>
            </a:extLst>
          </p:cNvPr>
          <p:cNvSpPr txBox="1"/>
          <p:nvPr/>
        </p:nvSpPr>
        <p:spPr>
          <a:xfrm>
            <a:off x="48683" y="6572175"/>
            <a:ext cx="1579034"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Calibri"/>
                <a:cs typeface="Calibri"/>
              </a:rPr>
              <a:t>Preamble 5.1.17</a:t>
            </a:r>
            <a:endParaRPr lang="en-US"/>
          </a:p>
        </p:txBody>
      </p:sp>
    </p:spTree>
    <p:extLst>
      <p:ext uri="{BB962C8B-B14F-4D97-AF65-F5344CB8AC3E}">
        <p14:creationId xmlns:p14="http://schemas.microsoft.com/office/powerpoint/2010/main" val="3043310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Questions</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pic>
        <p:nvPicPr>
          <p:cNvPr id="4" name="Content Placeholder 7">
            <a:extLst>
              <a:ext uri="{FF2B5EF4-FFF2-40B4-BE49-F238E27FC236}">
                <a16:creationId xmlns:a16="http://schemas.microsoft.com/office/drawing/2014/main" id="{C64B0835-0E07-14FF-6AF4-DDF63305334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4147" y="1761953"/>
            <a:ext cx="53943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6050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xfrm>
            <a:off x="965200" y="1383528"/>
            <a:ext cx="6350000" cy="3167510"/>
          </a:xfrm>
        </p:spPr>
        <p:txBody>
          <a:bodyPr vert="horz" lIns="91440" tIns="45720" rIns="91440" bIns="45720" rtlCol="0" anchor="b">
            <a:noAutofit/>
          </a:bodyPr>
          <a:lstStyle/>
          <a:p>
            <a:r>
              <a:rPr lang="en-US" sz="7200" kern="1200" dirty="0">
                <a:solidFill>
                  <a:schemeClr val="tx1"/>
                </a:solidFill>
                <a:latin typeface="+mj-lt"/>
                <a:ea typeface="+mj-ea"/>
                <a:cs typeface="+mj-cs"/>
              </a:rPr>
              <a:t>Family Physician Specific Billing</a:t>
            </a:r>
          </a:p>
        </p:txBody>
      </p:sp>
      <p:pic>
        <p:nvPicPr>
          <p:cNvPr id="3" name="Picture 2" descr="A blue and yellow logo&#10;&#10;Description automatically generated">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7532962" y="3000588"/>
            <a:ext cx="2621772" cy="907187"/>
          </a:xfrm>
          <a:prstGeom prst="rect">
            <a:avLst/>
          </a:prstGeom>
        </p:spPr>
      </p:pic>
      <p:pic>
        <p:nvPicPr>
          <p:cNvPr id="5" name="Picture 4">
            <a:extLst>
              <a:ext uri="{FF2B5EF4-FFF2-40B4-BE49-F238E27FC236}">
                <a16:creationId xmlns:a16="http://schemas.microsoft.com/office/drawing/2014/main" id="{CBEAAA12-B988-4E1C-1DF0-C05C161C8B55}"/>
              </a:ext>
            </a:extLst>
          </p:cNvPr>
          <p:cNvPicPr>
            <a:picLocks noChangeAspect="1"/>
          </p:cNvPicPr>
          <p:nvPr/>
        </p:nvPicPr>
        <p:blipFill>
          <a:blip r:embed="rId4"/>
          <a:stretch>
            <a:fillRect/>
          </a:stretch>
        </p:blipFill>
        <p:spPr>
          <a:xfrm>
            <a:off x="8843848" y="763058"/>
            <a:ext cx="2590800" cy="904875"/>
          </a:xfrm>
          <a:prstGeom prst="rect">
            <a:avLst/>
          </a:prstGeom>
        </p:spPr>
      </p:pic>
    </p:spTree>
    <p:extLst>
      <p:ext uri="{BB962C8B-B14F-4D97-AF65-F5344CB8AC3E}">
        <p14:creationId xmlns:p14="http://schemas.microsoft.com/office/powerpoint/2010/main" val="1334280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10F21-0B11-F307-4780-6CCB41372E93}"/>
              </a:ext>
            </a:extLst>
          </p:cNvPr>
          <p:cNvSpPr>
            <a:spLocks noGrp="1"/>
          </p:cNvSpPr>
          <p:nvPr>
            <p:ph type="title"/>
          </p:nvPr>
        </p:nvSpPr>
        <p:spPr>
          <a:solidFill>
            <a:schemeClr val="bg2"/>
          </a:solidFill>
        </p:spPr>
        <p:txBody>
          <a:bodyPr/>
          <a:lstStyle/>
          <a:p>
            <a:r>
              <a:rPr lang="en-CA" dirty="0"/>
              <a:t>Learning Objectives</a:t>
            </a:r>
          </a:p>
        </p:txBody>
      </p:sp>
      <p:pic>
        <p:nvPicPr>
          <p:cNvPr id="3" name="Picture 2">
            <a:extLst>
              <a:ext uri="{FF2B5EF4-FFF2-40B4-BE49-F238E27FC236}">
                <a16:creationId xmlns:a16="http://schemas.microsoft.com/office/drawing/2014/main" id="{05AA977C-A6E7-48DC-E44C-17952C04FE28}"/>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Content Placeholder 2">
            <a:extLst>
              <a:ext uri="{FF2B5EF4-FFF2-40B4-BE49-F238E27FC236}">
                <a16:creationId xmlns:a16="http://schemas.microsoft.com/office/drawing/2014/main" id="{82C15A33-71EC-EC2D-B26E-19AB0CAC4DD3}"/>
              </a:ext>
            </a:extLst>
          </p:cNvPr>
          <p:cNvSpPr txBox="1">
            <a:spLocks/>
          </p:cNvSpPr>
          <p:nvPr/>
        </p:nvSpPr>
        <p:spPr>
          <a:xfrm>
            <a:off x="838199" y="1833897"/>
            <a:ext cx="10515600" cy="44769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000" dirty="0">
                <a:latin typeface="Calibri Light" panose="020F0302020204030204" pitchFamily="34" charset="0"/>
                <a:cs typeface="Calibri Light" panose="020F0302020204030204" pitchFamily="34" charset="0"/>
              </a:rPr>
              <a:t>At the conclusion of this presentation, participants will be able to:</a:t>
            </a:r>
          </a:p>
          <a:p>
            <a:pPr marL="0" indent="0" algn="just">
              <a:buFont typeface="Arial" panose="020B0604020202020204" pitchFamily="34" charset="0"/>
              <a:buNone/>
            </a:pPr>
            <a:endParaRPr lang="en-US" sz="2000" dirty="0">
              <a:latin typeface="Calibri Light" panose="020F0302020204030204" pitchFamily="34" charset="0"/>
              <a:cs typeface="Calibri Light" panose="020F0302020204030204" pitchFamily="34" charset="0"/>
            </a:endParaRPr>
          </a:p>
          <a:p>
            <a:pPr lvl="1" algn="just"/>
            <a:r>
              <a:rPr lang="en-US" sz="2000" dirty="0">
                <a:latin typeface="Calibri Light" panose="020F0302020204030204" pitchFamily="34" charset="0"/>
                <a:cs typeface="Calibri Light" panose="020F0302020204030204" pitchFamily="34" charset="0"/>
              </a:rPr>
              <a:t>Recognize the available resources and how to utilize them to bill accurately</a:t>
            </a:r>
          </a:p>
          <a:p>
            <a:pPr marL="457200" lvl="1" indent="0" algn="just">
              <a:buNone/>
            </a:pPr>
            <a:endParaRPr lang="en-US" sz="2000" dirty="0">
              <a:latin typeface="Calibri Light" panose="020F0302020204030204" pitchFamily="34" charset="0"/>
              <a:cs typeface="Calibri Light" panose="020F0302020204030204" pitchFamily="34" charset="0"/>
            </a:endParaRPr>
          </a:p>
          <a:p>
            <a:pPr lvl="1" algn="just"/>
            <a:r>
              <a:rPr lang="en-US" sz="2000" dirty="0">
                <a:latin typeface="Calibri Light" panose="020F0302020204030204" pitchFamily="34" charset="0"/>
                <a:cs typeface="Calibri Light" panose="020F0302020204030204" pitchFamily="34" charset="0"/>
              </a:rPr>
              <a:t>Acquire a basic level of knowledge surrounding health service codes used to bill for common services provided by Family Physicians.</a:t>
            </a:r>
          </a:p>
          <a:p>
            <a:pPr marL="457200" lvl="1" indent="0" algn="just">
              <a:buNone/>
            </a:pPr>
            <a:endParaRPr lang="en-US" sz="2000" dirty="0">
              <a:latin typeface="Calibri Light" panose="020F0302020204030204" pitchFamily="34" charset="0"/>
              <a:cs typeface="Calibri Light" panose="020F0302020204030204" pitchFamily="34" charset="0"/>
            </a:endParaRPr>
          </a:p>
          <a:p>
            <a:pPr lvl="1" algn="just"/>
            <a:r>
              <a:rPr lang="en-US" sz="2000" dirty="0">
                <a:latin typeface="Calibri Light" panose="020F0302020204030204" pitchFamily="34" charset="0"/>
                <a:cs typeface="Calibri Light" panose="020F0302020204030204" pitchFamily="34" charset="0"/>
              </a:rPr>
              <a:t>Gain an awareness of general billing rules</a:t>
            </a:r>
          </a:p>
          <a:p>
            <a:pPr marL="457200" lvl="1" indent="0" algn="just">
              <a:buNone/>
            </a:pPr>
            <a:endParaRPr lang="en-US" sz="2000" dirty="0">
              <a:latin typeface="Calibri Light" panose="020F0302020204030204" pitchFamily="34" charset="0"/>
              <a:cs typeface="Calibri Light" panose="020F0302020204030204" pitchFamily="34" charset="0"/>
            </a:endParaRPr>
          </a:p>
          <a:p>
            <a:pPr lvl="1" algn="just"/>
            <a:r>
              <a:rPr lang="en-US" sz="2000" dirty="0">
                <a:latin typeface="Calibri Light" panose="020F0302020204030204" pitchFamily="34" charset="0"/>
                <a:cs typeface="Calibri Light" panose="020F0302020204030204" pitchFamily="34" charset="0"/>
              </a:rPr>
              <a:t>Deepen their knowledge base, support their own billing and seek support when needed</a:t>
            </a:r>
          </a:p>
          <a:p>
            <a:pPr marL="0" indent="0">
              <a:buFont typeface="Arial" panose="020B0604020202020204" pitchFamily="34" charset="0"/>
              <a:buNone/>
            </a:pPr>
            <a:endParaRPr lang="en-US" sz="2000" dirty="0">
              <a:cs typeface="Calibri"/>
            </a:endParaRPr>
          </a:p>
        </p:txBody>
      </p:sp>
    </p:spTree>
    <p:extLst>
      <p:ext uri="{BB962C8B-B14F-4D97-AF65-F5344CB8AC3E}">
        <p14:creationId xmlns:p14="http://schemas.microsoft.com/office/powerpoint/2010/main" val="611139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LFM Hourly Billing Codes</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Content Placeholder 2">
            <a:extLst>
              <a:ext uri="{FF2B5EF4-FFF2-40B4-BE49-F238E27FC236}">
                <a16:creationId xmlns:a16="http://schemas.microsoft.com/office/drawing/2014/main" id="{338CF5A6-5531-093C-EE6A-B14DE3F01C3C}"/>
              </a:ext>
            </a:extLst>
          </p:cNvPr>
          <p:cNvSpPr txBox="1">
            <a:spLocks/>
          </p:cNvSpPr>
          <p:nvPr/>
        </p:nvSpPr>
        <p:spPr>
          <a:xfrm>
            <a:off x="740974" y="1686023"/>
            <a:ext cx="10710052" cy="4556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latin typeface="Calibri Light" panose="020F0302020204030204" pitchFamily="34" charset="0"/>
                <a:cs typeface="Calibri Light" panose="020F0302020204030204" pitchFamily="34" charset="0"/>
              </a:rPr>
              <a:t>HDAY1</a:t>
            </a:r>
            <a:r>
              <a:rPr lang="en-US" sz="1600" dirty="0">
                <a:latin typeface="Calibri Light" panose="020F0302020204030204" pitchFamily="34" charset="0"/>
                <a:cs typeface="Calibri Light" panose="020F0302020204030204" pitchFamily="34" charset="0"/>
              </a:rPr>
              <a:t> -</a:t>
            </a:r>
            <a:r>
              <a:rPr lang="en-US" sz="1600" dirty="0">
                <a:latin typeface="Calibri Light" panose="020F0302020204030204" pitchFamily="34" charset="0"/>
                <a:ea typeface="+mn-lt"/>
                <a:cs typeface="Calibri Light" panose="020F0302020204030204" pitchFamily="34" charset="0"/>
              </a:rPr>
              <a:t> Longitudinal Family Medicine (LFM) model hourly fee code for clinical daytime hours worked (both direct and indirect).</a:t>
            </a:r>
            <a:endParaRPr lang="en-US" sz="1600" dirty="0">
              <a:latin typeface="Calibri Light" panose="020F0302020204030204" pitchFamily="34" charset="0"/>
              <a:cs typeface="Calibri Light" panose="020F0302020204030204" pitchFamily="34" charset="0"/>
            </a:endParaRPr>
          </a:p>
          <a:p>
            <a:r>
              <a:rPr lang="en-US" sz="1600" b="1" dirty="0">
                <a:latin typeface="Calibri Light" panose="020F0302020204030204" pitchFamily="34" charset="0"/>
                <a:cs typeface="Calibri Light" panose="020F0302020204030204" pitchFamily="34" charset="0"/>
              </a:rPr>
              <a:t>HEVW1</a:t>
            </a:r>
            <a:r>
              <a:rPr lang="en-US" sz="1600" dirty="0">
                <a:latin typeface="Calibri Light" panose="020F0302020204030204" pitchFamily="34" charset="0"/>
                <a:cs typeface="Calibri Light" panose="020F0302020204030204" pitchFamily="34" charset="0"/>
              </a:rPr>
              <a:t> -</a:t>
            </a:r>
            <a:r>
              <a:rPr lang="en-US" sz="1600" dirty="0">
                <a:latin typeface="Calibri Light" panose="020F0302020204030204" pitchFamily="34" charset="0"/>
                <a:ea typeface="+mn-lt"/>
                <a:cs typeface="Calibri Light" panose="020F0302020204030204" pitchFamily="34" charset="0"/>
              </a:rPr>
              <a:t> Longitudinal Family Medicine (LFM) model hourly fee code for clinical evening/weekend/holiday hours worked.</a:t>
            </a:r>
          </a:p>
          <a:p>
            <a:endParaRPr lang="en-US" sz="1600" dirty="0">
              <a:latin typeface="Calibri Light" panose="020F0302020204030204" pitchFamily="34" charset="0"/>
              <a:cs typeface="Calibri Light" panose="020F0302020204030204" pitchFamily="34" charset="0"/>
            </a:endParaRPr>
          </a:p>
          <a:p>
            <a:pPr marL="0" indent="0">
              <a:buFont typeface="Arial" panose="020B0604020202020204" pitchFamily="34" charset="0"/>
              <a:buNone/>
            </a:pPr>
            <a:r>
              <a:rPr lang="en-US" sz="1600" dirty="0">
                <a:latin typeface="Calibri Light" panose="020F0302020204030204" pitchFamily="34" charset="0"/>
                <a:ea typeface="+mn-lt"/>
                <a:cs typeface="Calibri Light" panose="020F0302020204030204" pitchFamily="34" charset="0"/>
              </a:rPr>
              <a:t>• The HSC’s must be billed under the LFM Hourly Health Card Number 0015800568, DOB April 1, 1969 </a:t>
            </a:r>
          </a:p>
          <a:p>
            <a:pPr marL="0" indent="0">
              <a:buFont typeface="Arial" panose="020B0604020202020204" pitchFamily="34" charset="0"/>
              <a:buNone/>
            </a:pPr>
            <a:r>
              <a:rPr lang="en-US" sz="1600" dirty="0">
                <a:latin typeface="Calibri Light" panose="020F0302020204030204" pitchFamily="34" charset="0"/>
                <a:ea typeface="+mn-lt"/>
                <a:cs typeface="Calibri Light" panose="020F0302020204030204" pitchFamily="34" charset="0"/>
              </a:rPr>
              <a:t>(Dx Code V689)</a:t>
            </a:r>
            <a:endParaRPr lang="en-US" sz="1600" dirty="0">
              <a:latin typeface="Calibri Light" panose="020F0302020204030204" pitchFamily="34" charset="0"/>
              <a:cs typeface="Calibri Light" panose="020F0302020204030204" pitchFamily="34" charset="0"/>
            </a:endParaRPr>
          </a:p>
          <a:p>
            <a:pPr marL="0" indent="0">
              <a:buFont typeface="Arial" panose="020B0604020202020204" pitchFamily="34" charset="0"/>
              <a:buNone/>
            </a:pPr>
            <a:r>
              <a:rPr lang="en-US" sz="1600" dirty="0">
                <a:latin typeface="Calibri Light" panose="020F0302020204030204" pitchFamily="34" charset="0"/>
                <a:ea typeface="+mn-lt"/>
                <a:cs typeface="Calibri Light" panose="020F0302020204030204" pitchFamily="34" charset="0"/>
              </a:rPr>
              <a:t>Physicians must submit the number of hours in the claimed units of the claim (i.e., 8.5 daytime hours = 8.5 units).</a:t>
            </a:r>
          </a:p>
          <a:p>
            <a:pPr marL="0" indent="0">
              <a:buFont typeface="Arial" panose="020B0604020202020204" pitchFamily="34" charset="0"/>
              <a:buNone/>
            </a:pPr>
            <a:endParaRPr lang="en-US" sz="1600" dirty="0">
              <a:latin typeface="Calibri Light" panose="020F0302020204030204" pitchFamily="34" charset="0"/>
              <a:cs typeface="Calibri Light" panose="020F0302020204030204" pitchFamily="34" charset="0"/>
            </a:endParaRPr>
          </a:p>
          <a:p>
            <a:pPr marL="0" indent="0">
              <a:buFont typeface="Arial" panose="020B0604020202020204" pitchFamily="34" charset="0"/>
              <a:buNone/>
            </a:pPr>
            <a:r>
              <a:rPr lang="en-US" sz="1600" dirty="0">
                <a:latin typeface="Calibri Light" panose="020F0302020204030204" pitchFamily="34" charset="0"/>
                <a:cs typeface="Calibri Light" panose="020F0302020204030204" pitchFamily="34" charset="0"/>
              </a:rPr>
              <a:t>• Only one HDAY1 per day per provider </a:t>
            </a:r>
          </a:p>
          <a:p>
            <a:pPr marL="0" indent="0">
              <a:buFont typeface="Arial" panose="020B0604020202020204" pitchFamily="34" charset="0"/>
              <a:buNone/>
            </a:pPr>
            <a:r>
              <a:rPr lang="en-US" sz="1600" dirty="0">
                <a:latin typeface="Calibri Light" panose="020F0302020204030204" pitchFamily="34" charset="0"/>
                <a:cs typeface="Calibri Light" panose="020F0302020204030204" pitchFamily="34" charset="0"/>
              </a:rPr>
              <a:t>• Only one HEVW1 per day per provider </a:t>
            </a:r>
          </a:p>
          <a:p>
            <a:pPr marL="0" indent="0">
              <a:buFont typeface="Arial" panose="020B0604020202020204" pitchFamily="34" charset="0"/>
              <a:buNone/>
            </a:pPr>
            <a:r>
              <a:rPr lang="en-US" sz="1600" dirty="0">
                <a:latin typeface="Calibri Light" panose="020F0302020204030204" pitchFamily="34" charset="0"/>
                <a:cs typeface="Calibri Light" panose="020F0302020204030204" pitchFamily="34" charset="0"/>
              </a:rPr>
              <a:t>• Maximum of 24 hours per day across both HSC </a:t>
            </a:r>
          </a:p>
          <a:p>
            <a:pPr marL="0" indent="0">
              <a:buFont typeface="Arial" panose="020B0604020202020204" pitchFamily="34" charset="0"/>
              <a:buNone/>
            </a:pPr>
            <a:endParaRPr lang="en-US" sz="1600" dirty="0">
              <a:latin typeface="Calibri Light" panose="020F0302020204030204" pitchFamily="34" charset="0"/>
              <a:cs typeface="Calibri Light" panose="020F0302020204030204" pitchFamily="34" charset="0"/>
            </a:endParaRPr>
          </a:p>
          <a:p>
            <a:pPr marL="0" indent="0">
              <a:buFont typeface="Arial" panose="020B0604020202020204" pitchFamily="34" charset="0"/>
              <a:buNone/>
            </a:pPr>
            <a:r>
              <a:rPr lang="en-US" sz="1600" dirty="0">
                <a:latin typeface="Calibri Light" panose="020F0302020204030204" pitchFamily="34" charset="0"/>
                <a:cs typeface="Calibri Light" panose="020F0302020204030204" pitchFamily="34" charset="0"/>
              </a:rPr>
              <a:t>The HSC Pays $0 – Physicians are required to submit these claims under their LFM Hourly BA for tracking purposes. </a:t>
            </a:r>
          </a:p>
          <a:p>
            <a:pPr marL="0" indent="0">
              <a:buFont typeface="Arial" panose="020B0604020202020204" pitchFamily="34" charset="0"/>
              <a:buNone/>
            </a:pPr>
            <a:endParaRPr lang="en-US" sz="1400" dirty="0">
              <a:cs typeface="Calibri"/>
            </a:endParaRPr>
          </a:p>
        </p:txBody>
      </p:sp>
      <p:sp>
        <p:nvSpPr>
          <p:cNvPr id="5" name="TextBox 4">
            <a:extLst>
              <a:ext uri="{FF2B5EF4-FFF2-40B4-BE49-F238E27FC236}">
                <a16:creationId xmlns:a16="http://schemas.microsoft.com/office/drawing/2014/main" id="{D97240FB-E177-246F-6D18-7C4822325756}"/>
              </a:ext>
            </a:extLst>
          </p:cNvPr>
          <p:cNvSpPr txBox="1"/>
          <p:nvPr/>
        </p:nvSpPr>
        <p:spPr>
          <a:xfrm>
            <a:off x="48683" y="6572175"/>
            <a:ext cx="380486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alibri"/>
                <a:cs typeface="Calibri"/>
                <a:hlinkClick r:id="rId4"/>
              </a:rPr>
              <a:t>https://msi.medavie.bluecross.ca/longitudinal-family-medicine/</a:t>
            </a:r>
            <a:r>
              <a:rPr lang="en-US" sz="1100" dirty="0">
                <a:latin typeface="Calibri"/>
                <a:cs typeface="Calibri"/>
              </a:rPr>
              <a:t> </a:t>
            </a:r>
            <a:endParaRPr lang="en-US" dirty="0"/>
          </a:p>
        </p:txBody>
      </p:sp>
    </p:spTree>
    <p:extLst>
      <p:ext uri="{BB962C8B-B14F-4D97-AF65-F5344CB8AC3E}">
        <p14:creationId xmlns:p14="http://schemas.microsoft.com/office/powerpoint/2010/main" val="3682631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03.03 Limited Visit</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TextBox 3">
            <a:extLst>
              <a:ext uri="{FF2B5EF4-FFF2-40B4-BE49-F238E27FC236}">
                <a16:creationId xmlns:a16="http://schemas.microsoft.com/office/drawing/2014/main" id="{4C88DE2B-9B82-DF98-D64E-986E7F37CE9C}"/>
              </a:ext>
            </a:extLst>
          </p:cNvPr>
          <p:cNvSpPr txBox="1"/>
          <p:nvPr/>
        </p:nvSpPr>
        <p:spPr>
          <a:xfrm>
            <a:off x="1" y="6614583"/>
            <a:ext cx="116628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Calibri"/>
                <a:cs typeface="Arial"/>
              </a:rPr>
              <a:t>Preamble 5.1.5</a:t>
            </a:r>
            <a:endParaRPr lang="en-US"/>
          </a:p>
        </p:txBody>
      </p:sp>
      <p:sp>
        <p:nvSpPr>
          <p:cNvPr id="5" name="Content Placeholder 2">
            <a:extLst>
              <a:ext uri="{FF2B5EF4-FFF2-40B4-BE49-F238E27FC236}">
                <a16:creationId xmlns:a16="http://schemas.microsoft.com/office/drawing/2014/main" id="{433E6DCB-8F84-99C0-111B-053CE9CC84B9}"/>
              </a:ext>
            </a:extLst>
          </p:cNvPr>
          <p:cNvSpPr txBox="1">
            <a:spLocks/>
          </p:cNvSpPr>
          <p:nvPr/>
        </p:nvSpPr>
        <p:spPr>
          <a:xfrm>
            <a:off x="838199" y="1792388"/>
            <a:ext cx="10515599" cy="39272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Arial" charset="0"/>
              <a:buChar char="•"/>
              <a:defRPr/>
            </a:pPr>
            <a:r>
              <a:rPr lang="en-US" sz="1800" b="1" dirty="0">
                <a:solidFill>
                  <a:srgbClr val="000000"/>
                </a:solidFill>
                <a:latin typeface="Calibri Light" panose="020F0302020204030204" pitchFamily="34" charset="0"/>
                <a:cs typeface="Calibri Light" panose="020F0302020204030204" pitchFamily="34" charset="0"/>
              </a:rPr>
              <a:t>03.03 </a:t>
            </a:r>
            <a:r>
              <a:rPr lang="en-US" sz="1800" dirty="0">
                <a:solidFill>
                  <a:srgbClr val="000000"/>
                </a:solidFill>
                <a:latin typeface="Calibri Light" panose="020F0302020204030204" pitchFamily="34" charset="0"/>
                <a:cs typeface="Calibri Light" panose="020F0302020204030204" pitchFamily="34" charset="0"/>
              </a:rPr>
              <a:t>- Diagnostic Interview and Evaluation, described as Limited - Limited assessment with history of the presenting problem</a:t>
            </a:r>
          </a:p>
          <a:p>
            <a:pPr algn="just">
              <a:buFont typeface="Arial" charset="0"/>
              <a:buChar char="•"/>
              <a:defRPr/>
            </a:pPr>
            <a:endParaRPr lang="en-US" sz="1800" dirty="0">
              <a:solidFill>
                <a:srgbClr val="000000"/>
              </a:solidFill>
              <a:latin typeface="Calibri Light" panose="020F0302020204030204" pitchFamily="34" charset="0"/>
              <a:cs typeface="Calibri Light" panose="020F0302020204030204" pitchFamily="34" charset="0"/>
            </a:endParaRPr>
          </a:p>
          <a:p>
            <a:pPr lvl="1" algn="just">
              <a:defRPr/>
            </a:pPr>
            <a:r>
              <a:rPr lang="en-CA" sz="1800" dirty="0">
                <a:latin typeface="Calibri Light" panose="020F0302020204030204" pitchFamily="34" charset="0"/>
                <a:cs typeface="Calibri Light" panose="020F0302020204030204" pitchFamily="34" charset="0"/>
              </a:rPr>
              <a:t>Most commonly billed code for Family Physicians</a:t>
            </a:r>
          </a:p>
          <a:p>
            <a:pPr lvl="2" algn="just">
              <a:buFont typeface="Wingdings" panose="020B0604020202020204" pitchFamily="34" charset="0"/>
              <a:buChar char="v"/>
              <a:defRPr/>
            </a:pPr>
            <a:r>
              <a:rPr lang="en-CA" sz="1800" dirty="0">
                <a:latin typeface="Calibri Light" panose="020F0302020204030204" pitchFamily="34" charset="0"/>
                <a:cs typeface="Calibri Light" panose="020F0302020204030204" pitchFamily="34" charset="0"/>
              </a:rPr>
              <a:t>Office Visit: </a:t>
            </a:r>
            <a:r>
              <a:rPr lang="en-CA" sz="1800" b="1" dirty="0">
                <a:latin typeface="Calibri Light" panose="020F0302020204030204" pitchFamily="34" charset="0"/>
                <a:cs typeface="Calibri Light" panose="020F0302020204030204" pitchFamily="34" charset="0"/>
              </a:rPr>
              <a:t>03.03 RP=SUBS (patients under 65)</a:t>
            </a:r>
          </a:p>
          <a:p>
            <a:pPr lvl="2" algn="just">
              <a:buFont typeface="Wingdings" panose="020B0604020202020204" pitchFamily="34" charset="0"/>
              <a:buChar char="v"/>
              <a:defRPr/>
            </a:pPr>
            <a:r>
              <a:rPr lang="en-CA" sz="1800" dirty="0">
                <a:latin typeface="Calibri Light" panose="020F0302020204030204" pitchFamily="34" charset="0"/>
                <a:cs typeface="Calibri Light" panose="020F0302020204030204" pitchFamily="34" charset="0"/>
              </a:rPr>
              <a:t>Geriatric Office Visit: </a:t>
            </a:r>
            <a:r>
              <a:rPr lang="en-CA" sz="1800" b="1" dirty="0">
                <a:latin typeface="Calibri Light" panose="020F0302020204030204" pitchFamily="34" charset="0"/>
                <a:cs typeface="Calibri Light" panose="020F0302020204030204" pitchFamily="34" charset="0"/>
              </a:rPr>
              <a:t>03.03A  (patients 65+)</a:t>
            </a:r>
          </a:p>
          <a:p>
            <a:pPr marL="0" indent="0" algn="just">
              <a:buFont typeface="Arial" panose="020B0604020202020204" pitchFamily="34" charset="0"/>
              <a:buNone/>
              <a:defRPr/>
            </a:pPr>
            <a:endParaRPr lang="en-CA" sz="1800" dirty="0">
              <a:latin typeface="Calibri Light" panose="020F0302020204030204" pitchFamily="34" charset="0"/>
              <a:cs typeface="Calibri Light" panose="020F0302020204030204" pitchFamily="34" charset="0"/>
            </a:endParaRPr>
          </a:p>
          <a:p>
            <a:pPr algn="just">
              <a:buFont typeface="Arial" charset="0"/>
              <a:buChar char="•"/>
              <a:defRPr/>
            </a:pPr>
            <a:r>
              <a:rPr lang="en-US" sz="1800" dirty="0">
                <a:latin typeface="Calibri Light" panose="020F0302020204030204" pitchFamily="34" charset="0"/>
                <a:cs typeface="Calibri Light" panose="020F0302020204030204" pitchFamily="34" charset="0"/>
                <a:sym typeface="Helvetica Neue"/>
              </a:rPr>
              <a:t>A limited visit may be claimed when:</a:t>
            </a:r>
            <a:endParaRPr lang="en-US" sz="1800" dirty="0">
              <a:latin typeface="Calibri Light" panose="020F0302020204030204" pitchFamily="34" charset="0"/>
              <a:cs typeface="Calibri Light" panose="020F0302020204030204" pitchFamily="34" charset="0"/>
            </a:endParaRPr>
          </a:p>
          <a:p>
            <a:pPr lvl="2" algn="just">
              <a:buFont typeface="Wingdings" panose="020B0604020202020204" pitchFamily="34" charset="0"/>
              <a:buChar char="v"/>
              <a:defRPr/>
            </a:pPr>
            <a:r>
              <a:rPr lang="en-US" sz="1800" dirty="0">
                <a:latin typeface="Calibri Light" panose="020F0302020204030204" pitchFamily="34" charset="0"/>
                <a:cs typeface="Calibri Light" panose="020F0302020204030204" pitchFamily="34" charset="0"/>
                <a:sym typeface="Helvetica Neue"/>
              </a:rPr>
              <a:t>You see the patient and perform a limited assessment for a new condition</a:t>
            </a:r>
            <a:endParaRPr lang="en-US" sz="1800" dirty="0">
              <a:latin typeface="Calibri Light" panose="020F0302020204030204" pitchFamily="34" charset="0"/>
              <a:cs typeface="Calibri Light" panose="020F0302020204030204" pitchFamily="34" charset="0"/>
            </a:endParaRPr>
          </a:p>
          <a:p>
            <a:pPr lvl="2" algn="just">
              <a:buFont typeface="Wingdings" panose="020B0604020202020204" pitchFamily="34" charset="0"/>
              <a:buChar char="v"/>
              <a:defRPr/>
            </a:pPr>
            <a:r>
              <a:rPr lang="en-US" sz="1800" dirty="0">
                <a:latin typeface="Calibri Light" panose="020F0302020204030204" pitchFamily="34" charset="0"/>
                <a:cs typeface="Calibri Light" panose="020F0302020204030204" pitchFamily="34" charset="0"/>
                <a:sym typeface="Helvetica Neue"/>
              </a:rPr>
              <a:t>When monitoring or providing treatment of an established </a:t>
            </a:r>
            <a:r>
              <a:rPr lang="en-CA" sz="1800" dirty="0">
                <a:latin typeface="Calibri Light" panose="020F0302020204030204" pitchFamily="34" charset="0"/>
                <a:cs typeface="Calibri Light" panose="020F0302020204030204" pitchFamily="34" charset="0"/>
                <a:sym typeface="Helvetica Neue"/>
              </a:rPr>
              <a:t>condition</a:t>
            </a:r>
            <a:endParaRPr lang="en-US" sz="1800" dirty="0">
              <a:latin typeface="Calibri Light" panose="020F0302020204030204" pitchFamily="34" charset="0"/>
              <a:cs typeface="Calibri Light" panose="020F0302020204030204" pitchFamily="34" charset="0"/>
            </a:endParaRPr>
          </a:p>
          <a:p>
            <a:pPr lvl="2" algn="just">
              <a:buFont typeface="Wingdings" panose="020B0604020202020204" pitchFamily="34" charset="0"/>
              <a:buChar char="v"/>
              <a:defRPr/>
            </a:pPr>
            <a:r>
              <a:rPr lang="en-US" sz="1800" dirty="0">
                <a:latin typeface="Calibri Light" panose="020F0302020204030204" pitchFamily="34" charset="0"/>
                <a:cs typeface="Calibri Light" panose="020F0302020204030204" pitchFamily="34" charset="0"/>
                <a:sym typeface="Helvetica Neue"/>
              </a:rPr>
              <a:t>It includes a history of the presenting problem and an evaluation of relevant body systems.</a:t>
            </a:r>
            <a:endParaRPr lang="en-US" sz="1800" dirty="0">
              <a:latin typeface="Calibri Light" panose="020F0302020204030204" pitchFamily="34" charset="0"/>
              <a:cs typeface="Calibri Light" panose="020F0302020204030204" pitchFamily="34" charset="0"/>
            </a:endParaRPr>
          </a:p>
          <a:p>
            <a:pPr marL="914400" lvl="2" indent="0">
              <a:buFont typeface="Arial" panose="020B0604020202020204" pitchFamily="34" charset="0"/>
              <a:buNone/>
              <a:defRPr/>
            </a:pPr>
            <a:endParaRPr lang="en-CA" sz="3600" dirty="0">
              <a:cs typeface="Calibri"/>
            </a:endParaRPr>
          </a:p>
          <a:p>
            <a:pPr marL="0" indent="0">
              <a:buFont typeface="Arial" charset="0"/>
              <a:buNone/>
              <a:defRPr/>
            </a:pPr>
            <a:endParaRPr lang="en-CA" sz="2400" dirty="0">
              <a:cs typeface="Calibri"/>
            </a:endParaRPr>
          </a:p>
          <a:p>
            <a:pPr marL="0" indent="0">
              <a:buFont typeface="Arial" charset="0"/>
              <a:buNone/>
              <a:defRPr/>
            </a:pPr>
            <a:endParaRPr lang="en-CA" sz="2400" dirty="0"/>
          </a:p>
        </p:txBody>
      </p:sp>
    </p:spTree>
    <p:extLst>
      <p:ext uri="{BB962C8B-B14F-4D97-AF65-F5344CB8AC3E}">
        <p14:creationId xmlns:p14="http://schemas.microsoft.com/office/powerpoint/2010/main" val="2657652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ME=CARE  Enhanced Office Visits</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TextBox 3">
            <a:extLst>
              <a:ext uri="{FF2B5EF4-FFF2-40B4-BE49-F238E27FC236}">
                <a16:creationId xmlns:a16="http://schemas.microsoft.com/office/drawing/2014/main" id="{3C5B6492-290E-F7E1-12EA-EC358427DFAB}"/>
              </a:ext>
            </a:extLst>
          </p:cNvPr>
          <p:cNvSpPr txBox="1"/>
          <p:nvPr/>
        </p:nvSpPr>
        <p:spPr>
          <a:xfrm>
            <a:off x="-1" y="6593416"/>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alibri"/>
                <a:ea typeface="Calibri"/>
                <a:cs typeface="Calibri"/>
              </a:rPr>
              <a:t>Preamble 2.2.225</a:t>
            </a:r>
            <a:endParaRPr lang="en-US" dirty="0"/>
          </a:p>
        </p:txBody>
      </p:sp>
      <p:sp>
        <p:nvSpPr>
          <p:cNvPr id="5" name="Content Placeholder 2">
            <a:extLst>
              <a:ext uri="{FF2B5EF4-FFF2-40B4-BE49-F238E27FC236}">
                <a16:creationId xmlns:a16="http://schemas.microsoft.com/office/drawing/2014/main" id="{42736E92-5A3D-4CF3-A736-C56CC22842B8}"/>
              </a:ext>
            </a:extLst>
          </p:cNvPr>
          <p:cNvSpPr txBox="1">
            <a:spLocks/>
          </p:cNvSpPr>
          <p:nvPr/>
        </p:nvSpPr>
        <p:spPr>
          <a:xfrm>
            <a:off x="838200" y="1768152"/>
            <a:ext cx="10515600" cy="41954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en-US" sz="1800" dirty="0">
                <a:solidFill>
                  <a:srgbClr val="000000"/>
                </a:solidFill>
                <a:latin typeface="Calibri Light" panose="020F0302020204030204" pitchFamily="34" charset="0"/>
                <a:cs typeface="Calibri Light" panose="020F0302020204030204" pitchFamily="34" charset="0"/>
              </a:rPr>
              <a:t>Family physicians who deliver comprehensive and continuous care to patients with whom they have an ongoing relationship are eligible for an increase to several health service code fees (see full list in section 8 Family Practice section Physicians Manual).</a:t>
            </a:r>
            <a:endParaRPr lang="en-US" sz="1800" dirty="0">
              <a:latin typeface="Calibri Light" panose="020F0302020204030204" pitchFamily="34" charset="0"/>
              <a:cs typeface="Calibri Light" panose="020F0302020204030204" pitchFamily="34" charset="0"/>
            </a:endParaRPr>
          </a:p>
          <a:p>
            <a:pPr lvl="1">
              <a:defRPr/>
            </a:pPr>
            <a:endParaRPr lang="en-US" sz="1800" dirty="0">
              <a:solidFill>
                <a:srgbClr val="000000"/>
              </a:solidFill>
              <a:latin typeface="Calibri Light" panose="020F0302020204030204" pitchFamily="34" charset="0"/>
              <a:cs typeface="Calibri Light" panose="020F0302020204030204" pitchFamily="34" charset="0"/>
            </a:endParaRPr>
          </a:p>
          <a:p>
            <a:pPr algn="just">
              <a:defRPr/>
            </a:pPr>
            <a:r>
              <a:rPr lang="en-US" sz="1800" dirty="0">
                <a:solidFill>
                  <a:srgbClr val="000000"/>
                </a:solidFill>
                <a:latin typeface="Calibri Light" panose="020F0302020204030204" pitchFamily="34" charset="0"/>
                <a:cs typeface="Calibri Light" panose="020F0302020204030204" pitchFamily="34" charset="0"/>
              </a:rPr>
              <a:t>The enhanced fees are only available to family physicians who attest, via </a:t>
            </a:r>
            <a:r>
              <a:rPr lang="en-US" sz="1800" dirty="0">
                <a:latin typeface="Calibri Light" panose="020F0302020204030204" pitchFamily="34" charset="0"/>
                <a:cs typeface="Calibri Light" panose="020F0302020204030204" pitchFamily="34" charset="0"/>
              </a:rPr>
              <a:t>confirmation letter</a:t>
            </a:r>
            <a:r>
              <a:rPr lang="en-US" sz="1800" dirty="0">
                <a:solidFill>
                  <a:srgbClr val="000000"/>
                </a:solidFill>
                <a:latin typeface="Calibri Light" panose="020F0302020204030204" pitchFamily="34" charset="0"/>
                <a:cs typeface="Calibri Light" panose="020F0302020204030204" pitchFamily="34" charset="0"/>
              </a:rPr>
              <a:t>, that they are providing comprehensive and continuous care to patients. To claim the enhanced fee, physicians should use the ME=CARE modifier on applicable claims</a:t>
            </a:r>
            <a:r>
              <a:rPr lang="en-US" sz="1800" dirty="0">
                <a:latin typeface="Calibri Light" panose="020F0302020204030204" pitchFamily="34" charset="0"/>
                <a:cs typeface="Calibri Light" panose="020F0302020204030204" pitchFamily="34" charset="0"/>
              </a:rPr>
              <a:t>. </a:t>
            </a:r>
          </a:p>
          <a:p>
            <a:pPr algn="just">
              <a:defRPr/>
            </a:pPr>
            <a:endParaRPr lang="en-US" sz="1800" dirty="0">
              <a:solidFill>
                <a:srgbClr val="000000"/>
              </a:solidFill>
              <a:latin typeface="Calibri Light" panose="020F0302020204030204" pitchFamily="34" charset="0"/>
              <a:cs typeface="Calibri Light" panose="020F0302020204030204" pitchFamily="34" charset="0"/>
            </a:endParaRPr>
          </a:p>
          <a:p>
            <a:pPr algn="just">
              <a:defRPr/>
            </a:pPr>
            <a:r>
              <a:rPr lang="en-US" sz="1800" dirty="0">
                <a:solidFill>
                  <a:srgbClr val="000000"/>
                </a:solidFill>
                <a:latin typeface="Calibri Light" panose="020F0302020204030204" pitchFamily="34" charset="0"/>
                <a:cs typeface="Calibri Light" panose="020F0302020204030204" pitchFamily="34" charset="0"/>
              </a:rPr>
              <a:t>It does not include episodic care provided to walk-in patients. If your practice offers evening hours or walk-in service, you should bill the enhanced fee whenever you are seeing one of your own patients, or a patient of your practice</a:t>
            </a:r>
            <a:r>
              <a:rPr lang="en-US" sz="1800" dirty="0">
                <a:latin typeface="Calibri Light" panose="020F0302020204030204" pitchFamily="34" charset="0"/>
                <a:cs typeface="Calibri Light" panose="020F0302020204030204" pitchFamily="34" charset="0"/>
              </a:rPr>
              <a:t>.</a:t>
            </a:r>
          </a:p>
          <a:p>
            <a:pPr marL="0" indent="0" algn="just">
              <a:buFont typeface="Arial" panose="020B0604020202020204" pitchFamily="34" charset="0"/>
              <a:buNone/>
              <a:defRPr/>
            </a:pPr>
            <a:endParaRPr lang="en-CA" sz="1600" dirty="0">
              <a:cs typeface="Calibri"/>
            </a:endParaRPr>
          </a:p>
          <a:p>
            <a:pPr marL="0" indent="0" algn="just">
              <a:buFont typeface="Arial" panose="020B0604020202020204" pitchFamily="34" charset="0"/>
              <a:buNone/>
              <a:defRPr/>
            </a:pPr>
            <a:endParaRPr lang="en-CA" sz="1600" dirty="0">
              <a:cs typeface="Calibri"/>
            </a:endParaRPr>
          </a:p>
        </p:txBody>
      </p:sp>
    </p:spTree>
    <p:extLst>
      <p:ext uri="{BB962C8B-B14F-4D97-AF65-F5344CB8AC3E}">
        <p14:creationId xmlns:p14="http://schemas.microsoft.com/office/powerpoint/2010/main" val="1246593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Prolonged Office Visits</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TextBox 3">
            <a:extLst>
              <a:ext uri="{FF2B5EF4-FFF2-40B4-BE49-F238E27FC236}">
                <a16:creationId xmlns:a16="http://schemas.microsoft.com/office/drawing/2014/main" id="{CD476A3D-CF5C-270F-25FC-91957C055466}"/>
              </a:ext>
            </a:extLst>
          </p:cNvPr>
          <p:cNvSpPr txBox="1"/>
          <p:nvPr/>
        </p:nvSpPr>
        <p:spPr>
          <a:xfrm>
            <a:off x="42332" y="6604000"/>
            <a:ext cx="306476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alibri"/>
                <a:cs typeface="Calibri"/>
                <a:hlinkClick r:id="rId4"/>
              </a:rPr>
              <a:t>https://msi.medavie.bluecross.ca/interim-fees/</a:t>
            </a:r>
            <a:r>
              <a:rPr lang="en-US" sz="1100" dirty="0">
                <a:latin typeface="Calibri"/>
                <a:cs typeface="Calibri"/>
              </a:rPr>
              <a:t> </a:t>
            </a:r>
            <a:endParaRPr lang="en-US" dirty="0"/>
          </a:p>
        </p:txBody>
      </p:sp>
      <p:sp>
        <p:nvSpPr>
          <p:cNvPr id="5" name="Content Placeholder 2">
            <a:extLst>
              <a:ext uri="{FF2B5EF4-FFF2-40B4-BE49-F238E27FC236}">
                <a16:creationId xmlns:a16="http://schemas.microsoft.com/office/drawing/2014/main" id="{DEC63067-379F-8CCC-A4FE-7A30CC91277F}"/>
              </a:ext>
            </a:extLst>
          </p:cNvPr>
          <p:cNvSpPr txBox="1">
            <a:spLocks/>
          </p:cNvSpPr>
          <p:nvPr/>
        </p:nvSpPr>
        <p:spPr>
          <a:xfrm>
            <a:off x="796693" y="1690688"/>
            <a:ext cx="10598614" cy="44861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800" dirty="0">
                <a:latin typeface="Calibri Light" panose="020F0302020204030204" pitchFamily="34" charset="0"/>
                <a:cs typeface="Calibri Light" panose="020F0302020204030204" pitchFamily="34" charset="0"/>
              </a:rPr>
              <a:t>When a standard office visit (03.03 and 03.03A) becomes prolonged for a ME=CARE patient, multiples may be billed to compensate the physician for the additional time spent.</a:t>
            </a:r>
          </a:p>
          <a:p>
            <a:pPr lvl="2" algn="just"/>
            <a:r>
              <a:rPr lang="en-US" sz="1600" dirty="0">
                <a:latin typeface="Calibri Light" panose="020F0302020204030204" pitchFamily="34" charset="0"/>
                <a:ea typeface="+mn-lt"/>
                <a:cs typeface="Calibri Light" panose="020F0302020204030204" pitchFamily="34" charset="0"/>
              </a:rPr>
              <a:t>Only physicians eligible to bill the ME=CARE modifier may bill for prolonged office visits. I.E., family physicians who are delivering face to face comprehensive and continuous care to patients with whom they have an ongoing relationship. </a:t>
            </a:r>
          </a:p>
          <a:p>
            <a:pPr marL="914400" lvl="2" indent="0" algn="just">
              <a:buFont typeface="Arial" panose="020B0604020202020204" pitchFamily="34" charset="0"/>
              <a:buNone/>
            </a:pPr>
            <a:endParaRPr lang="en-US" sz="1600" dirty="0">
              <a:latin typeface="Calibri Light" panose="020F0302020204030204" pitchFamily="34" charset="0"/>
              <a:ea typeface="+mn-lt"/>
              <a:cs typeface="Calibri Light" panose="020F0302020204030204" pitchFamily="34" charset="0"/>
            </a:endParaRPr>
          </a:p>
          <a:p>
            <a:pPr algn="just"/>
            <a:r>
              <a:rPr lang="en-US" sz="1800" dirty="0">
                <a:latin typeface="Calibri Light" panose="020F0302020204030204" pitchFamily="34" charset="0"/>
                <a:ea typeface="+mn-lt"/>
                <a:cs typeface="Calibri Light" panose="020F0302020204030204" pitchFamily="34" charset="0"/>
              </a:rPr>
              <a:t>The first 15 minutes is considered the base fee (1 multiple) (standard fees apply). </a:t>
            </a:r>
          </a:p>
          <a:p>
            <a:pPr lvl="2" algn="just"/>
            <a:r>
              <a:rPr lang="en-US" sz="1600" dirty="0">
                <a:latin typeface="Calibri Light" panose="020F0302020204030204" pitchFamily="34" charset="0"/>
                <a:ea typeface="+mn-lt"/>
                <a:cs typeface="Calibri Light" panose="020F0302020204030204" pitchFamily="34" charset="0"/>
              </a:rPr>
              <a:t>After that point, additional multiples are used to bill for each additional 15 minutes spent, up to a maximum of 4 multiples (60 mins total time)</a:t>
            </a:r>
          </a:p>
          <a:p>
            <a:pPr lvl="2" algn="just"/>
            <a:r>
              <a:rPr lang="en-US" sz="1600" dirty="0">
                <a:latin typeface="Calibri Light" panose="020F0302020204030204" pitchFamily="34" charset="0"/>
                <a:ea typeface="+mn-lt"/>
                <a:cs typeface="Calibri Light" panose="020F0302020204030204" pitchFamily="34" charset="0"/>
              </a:rPr>
              <a:t>80% of the total time billed must be spent in direct physician to patient contact</a:t>
            </a:r>
          </a:p>
          <a:p>
            <a:pPr marL="914400" lvl="2" indent="0" algn="just">
              <a:buFont typeface="Arial" panose="020B0604020202020204" pitchFamily="34" charset="0"/>
              <a:buNone/>
            </a:pPr>
            <a:endParaRPr lang="en-US" sz="1400" dirty="0">
              <a:latin typeface="Calibri Light" panose="020F0302020204030204" pitchFamily="34" charset="0"/>
              <a:ea typeface="+mn-lt"/>
              <a:cs typeface="Calibri Light" panose="020F0302020204030204" pitchFamily="34" charset="0"/>
            </a:endParaRPr>
          </a:p>
          <a:p>
            <a:pPr algn="just"/>
            <a:r>
              <a:rPr lang="en-US" sz="1800" dirty="0">
                <a:latin typeface="Calibri Light" panose="020F0302020204030204" pitchFamily="34" charset="0"/>
                <a:ea typeface="+mn-lt"/>
                <a:cs typeface="Calibri Light" panose="020F0302020204030204" pitchFamily="34" charset="0"/>
              </a:rPr>
              <a:t>Start and stop times must be documented in both the health record and the text field of the claim (for services billed with multiples greater than 1)</a:t>
            </a:r>
          </a:p>
          <a:p>
            <a:pPr algn="just"/>
            <a:endParaRPr lang="en-US" sz="1800" dirty="0">
              <a:latin typeface="Calibri Light" panose="020F0302020204030204" pitchFamily="34" charset="0"/>
              <a:ea typeface="+mn-lt"/>
              <a:cs typeface="Calibri Light" panose="020F0302020204030204" pitchFamily="34" charset="0"/>
            </a:endParaRPr>
          </a:p>
          <a:p>
            <a:pPr algn="just"/>
            <a:r>
              <a:rPr lang="en-US" sz="1800" dirty="0">
                <a:latin typeface="Calibri Light" panose="020F0302020204030204" pitchFamily="34" charset="0"/>
                <a:ea typeface="+mn-lt"/>
                <a:cs typeface="Calibri Light" panose="020F0302020204030204" pitchFamily="34" charset="0"/>
              </a:rPr>
              <a:t>Prolonged visits are not eligible via virtual care</a:t>
            </a:r>
          </a:p>
          <a:p>
            <a:pPr marL="0" indent="0" algn="just">
              <a:buFont typeface="Arial" panose="020B0604020202020204" pitchFamily="34" charset="0"/>
              <a:buNone/>
            </a:pPr>
            <a:endParaRPr lang="en-US" sz="1800" dirty="0">
              <a:cs typeface="Calibri"/>
            </a:endParaRPr>
          </a:p>
        </p:txBody>
      </p:sp>
    </p:spTree>
    <p:extLst>
      <p:ext uri="{BB962C8B-B14F-4D97-AF65-F5344CB8AC3E}">
        <p14:creationId xmlns:p14="http://schemas.microsoft.com/office/powerpoint/2010/main" val="1992467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NPIV1       New Patient Intake Visit</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TextBox 3">
            <a:extLst>
              <a:ext uri="{FF2B5EF4-FFF2-40B4-BE49-F238E27FC236}">
                <a16:creationId xmlns:a16="http://schemas.microsoft.com/office/drawing/2014/main" id="{6860455C-6885-9068-67D0-9A774647C9AF}"/>
              </a:ext>
            </a:extLst>
          </p:cNvPr>
          <p:cNvSpPr txBox="1"/>
          <p:nvPr/>
        </p:nvSpPr>
        <p:spPr>
          <a:xfrm>
            <a:off x="42332" y="6604000"/>
            <a:ext cx="306476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alibri"/>
                <a:cs typeface="Calibri"/>
                <a:hlinkClick r:id="rId4"/>
              </a:rPr>
              <a:t>https://msi.medavie.bluecross.ca/interim-fees/</a:t>
            </a:r>
            <a:r>
              <a:rPr lang="en-US" sz="1100" dirty="0">
                <a:latin typeface="Calibri"/>
                <a:cs typeface="Calibri"/>
              </a:rPr>
              <a:t> </a:t>
            </a:r>
            <a:endParaRPr lang="en-US" dirty="0"/>
          </a:p>
        </p:txBody>
      </p:sp>
      <p:sp>
        <p:nvSpPr>
          <p:cNvPr id="5" name="Content Placeholder 2">
            <a:extLst>
              <a:ext uri="{FF2B5EF4-FFF2-40B4-BE49-F238E27FC236}">
                <a16:creationId xmlns:a16="http://schemas.microsoft.com/office/drawing/2014/main" id="{D509C553-794E-A2BF-EDCD-D08DB25C067B}"/>
              </a:ext>
            </a:extLst>
          </p:cNvPr>
          <p:cNvSpPr txBox="1">
            <a:spLocks/>
          </p:cNvSpPr>
          <p:nvPr/>
        </p:nvSpPr>
        <p:spPr>
          <a:xfrm>
            <a:off x="838200" y="1770086"/>
            <a:ext cx="4890270" cy="49880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800" dirty="0">
                <a:latin typeface="Calibri Light" panose="020F0302020204030204" pitchFamily="34" charset="0"/>
                <a:cs typeface="Calibri Light" panose="020F0302020204030204" pitchFamily="34" charset="0"/>
              </a:rPr>
              <a:t>Billable when you accept a new patient into your practice and arrange an appointment for the purpose of gathering a detailed medical and social history in order to establish an ongoing relationship and to build the patient's medical record</a:t>
            </a:r>
          </a:p>
          <a:p>
            <a:pPr algn="just"/>
            <a:r>
              <a:rPr lang="en-US" sz="1800" dirty="0">
                <a:latin typeface="Calibri Light" panose="020F0302020204030204" pitchFamily="34" charset="0"/>
                <a:cs typeface="Calibri Light" panose="020F0302020204030204" pitchFamily="34" charset="0"/>
              </a:rPr>
              <a:t>Documentation should include:</a:t>
            </a:r>
          </a:p>
          <a:p>
            <a:pPr lvl="1"/>
            <a:r>
              <a:rPr lang="en-US" sz="1600" dirty="0">
                <a:latin typeface="Calibri Light" panose="020F0302020204030204" pitchFamily="34" charset="0"/>
                <a:cs typeface="Calibri Light" panose="020F0302020204030204" pitchFamily="34" charset="0"/>
              </a:rPr>
              <a:t>Current health status &amp; past medical history</a:t>
            </a:r>
          </a:p>
          <a:p>
            <a:pPr lvl="1"/>
            <a:r>
              <a:rPr lang="en-US" sz="1600" dirty="0">
                <a:latin typeface="Calibri Light" panose="020F0302020204030204" pitchFamily="34" charset="0"/>
                <a:cs typeface="Calibri Light" panose="020F0302020204030204" pitchFamily="34" charset="0"/>
              </a:rPr>
              <a:t>Relevant social and family history</a:t>
            </a:r>
          </a:p>
          <a:p>
            <a:pPr lvl="1"/>
            <a:r>
              <a:rPr lang="en-US" sz="1600" dirty="0">
                <a:latin typeface="Calibri Light" panose="020F0302020204030204" pitchFamily="34" charset="0"/>
                <a:cs typeface="Calibri Light" panose="020F0302020204030204" pitchFamily="34" charset="0"/>
              </a:rPr>
              <a:t>Current list of medications and allergies</a:t>
            </a:r>
          </a:p>
          <a:p>
            <a:pPr lvl="1"/>
            <a:r>
              <a:rPr lang="en-US" sz="1600" dirty="0">
                <a:latin typeface="Calibri Light" panose="020F0302020204030204" pitchFamily="34" charset="0"/>
                <a:cs typeface="Calibri Light" panose="020F0302020204030204" pitchFamily="34" charset="0"/>
              </a:rPr>
              <a:t>Physical exam when clinically appropriate</a:t>
            </a:r>
          </a:p>
          <a:p>
            <a:pPr algn="just"/>
            <a:r>
              <a:rPr lang="en-US" sz="1800" dirty="0">
                <a:latin typeface="Calibri Light" panose="020F0302020204030204" pitchFamily="34" charset="0"/>
                <a:cs typeface="Calibri Light" panose="020F0302020204030204" pitchFamily="34" charset="0"/>
              </a:rPr>
              <a:t>Any medically necessary services completed during this visit are considered included in the fee and can contribute to the multiples claimed</a:t>
            </a:r>
          </a:p>
        </p:txBody>
      </p:sp>
      <p:sp>
        <p:nvSpPr>
          <p:cNvPr id="6" name="TextBox 5">
            <a:extLst>
              <a:ext uri="{FF2B5EF4-FFF2-40B4-BE49-F238E27FC236}">
                <a16:creationId xmlns:a16="http://schemas.microsoft.com/office/drawing/2014/main" id="{3194B6A1-1B60-15E9-E5D8-1D486DFB34B9}"/>
              </a:ext>
            </a:extLst>
          </p:cNvPr>
          <p:cNvSpPr txBox="1"/>
          <p:nvPr/>
        </p:nvSpPr>
        <p:spPr>
          <a:xfrm>
            <a:off x="6463530" y="1858880"/>
            <a:ext cx="4890270"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a:buChar char="•"/>
            </a:pPr>
            <a:r>
              <a:rPr lang="en-US" sz="1600" dirty="0">
                <a:latin typeface="+mj-lt"/>
                <a:cs typeface="Arial"/>
              </a:rPr>
              <a:t>Only billable for new patients, and only for physicians who have submitted a ME=CARE letter</a:t>
            </a:r>
            <a:endParaRPr lang="en-US" sz="1600" dirty="0">
              <a:latin typeface="+mj-lt"/>
            </a:endParaRPr>
          </a:p>
          <a:p>
            <a:pPr marL="285750" indent="-285750" algn="just">
              <a:buFont typeface="Arial"/>
              <a:buChar char="•"/>
            </a:pPr>
            <a:r>
              <a:rPr lang="en-US" sz="1600" dirty="0">
                <a:latin typeface="+mj-lt"/>
                <a:cs typeface="Arial"/>
              </a:rPr>
              <a:t>The standard rate accounts for up to 30 minutes in length (1 multiple) </a:t>
            </a:r>
            <a:r>
              <a:rPr lang="en-US" sz="1600" dirty="0">
                <a:latin typeface="+mj-lt"/>
                <a:cs typeface="Calibri"/>
              </a:rPr>
              <a:t>(including both the face to face and non-face to face time)</a:t>
            </a:r>
          </a:p>
          <a:p>
            <a:pPr marL="285750" indent="-285750" algn="just">
              <a:buFont typeface="Arial"/>
              <a:buChar char="•"/>
            </a:pPr>
            <a:r>
              <a:rPr lang="en-US" sz="1600" dirty="0" err="1">
                <a:latin typeface="+mj-lt"/>
                <a:cs typeface="Arial"/>
              </a:rPr>
              <a:t>NPI</a:t>
            </a:r>
            <a:r>
              <a:rPr lang="en-US" sz="1600" dirty="0">
                <a:latin typeface="+mj-lt"/>
                <a:cs typeface="Arial"/>
              </a:rPr>
              <a:t> visits that exceed 30 minutes in length should be billed with multiples, up to a maximum of 5 (i.e., 90 minutes)</a:t>
            </a:r>
          </a:p>
          <a:p>
            <a:pPr marL="742950" lvl="1" indent="-285750">
              <a:buFont typeface="Arial"/>
              <a:buChar char="•"/>
            </a:pPr>
            <a:r>
              <a:rPr lang="en-US" sz="1600" dirty="0">
                <a:latin typeface="+mj-lt"/>
                <a:cs typeface="Arial"/>
              </a:rPr>
              <a:t>The total time must be documented in the health record as well as the text field of the claim</a:t>
            </a:r>
          </a:p>
          <a:p>
            <a:pPr marL="285750" indent="-285750" algn="just">
              <a:buFont typeface="Arial"/>
              <a:buChar char="•"/>
            </a:pPr>
            <a:r>
              <a:rPr lang="en-US" sz="1600" dirty="0">
                <a:latin typeface="+mj-lt"/>
                <a:cs typeface="Arial"/>
              </a:rPr>
              <a:t>Services must be in-person and cannot be claimed virtually</a:t>
            </a:r>
          </a:p>
          <a:p>
            <a:pPr marL="285750" indent="-285750" algn="just">
              <a:buFont typeface="Arial"/>
              <a:buChar char="•"/>
            </a:pPr>
            <a:r>
              <a:rPr lang="en-US" sz="1600" dirty="0">
                <a:latin typeface="+mj-lt"/>
                <a:cs typeface="Arial"/>
              </a:rPr>
              <a:t>All components of this service must be completed on the same day</a:t>
            </a:r>
            <a:endParaRPr lang="en-US" sz="1600" dirty="0">
              <a:latin typeface="+mj-lt"/>
            </a:endParaRPr>
          </a:p>
          <a:p>
            <a:pPr marL="285750" indent="-285750">
              <a:buFont typeface="Arial"/>
              <a:buChar char="•"/>
            </a:pPr>
            <a:endParaRPr lang="en-US" dirty="0"/>
          </a:p>
        </p:txBody>
      </p:sp>
    </p:spTree>
    <p:extLst>
      <p:ext uri="{BB962C8B-B14F-4D97-AF65-F5344CB8AC3E}">
        <p14:creationId xmlns:p14="http://schemas.microsoft.com/office/powerpoint/2010/main" val="1241534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TI=GPEW  Enhanced Hours</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TextBox 3">
            <a:extLst>
              <a:ext uri="{FF2B5EF4-FFF2-40B4-BE49-F238E27FC236}">
                <a16:creationId xmlns:a16="http://schemas.microsoft.com/office/drawing/2014/main" id="{61802622-E3CA-50BF-DF65-D4FC7FE62A24}"/>
              </a:ext>
            </a:extLst>
          </p:cNvPr>
          <p:cNvSpPr txBox="1"/>
          <p:nvPr/>
        </p:nvSpPr>
        <p:spPr>
          <a:xfrm>
            <a:off x="-42334" y="6593417"/>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alibri"/>
                <a:ea typeface="Calibri"/>
                <a:cs typeface="Calibri"/>
              </a:rPr>
              <a:t>Preamble 5.1.188</a:t>
            </a:r>
            <a:endParaRPr lang="en-US" dirty="0"/>
          </a:p>
        </p:txBody>
      </p:sp>
      <p:sp>
        <p:nvSpPr>
          <p:cNvPr id="5" name="Content Placeholder 2">
            <a:extLst>
              <a:ext uri="{FF2B5EF4-FFF2-40B4-BE49-F238E27FC236}">
                <a16:creationId xmlns:a16="http://schemas.microsoft.com/office/drawing/2014/main" id="{90AB22D6-B812-2E05-9FE9-1C122C542F15}"/>
              </a:ext>
            </a:extLst>
          </p:cNvPr>
          <p:cNvSpPr txBox="1">
            <a:spLocks/>
          </p:cNvSpPr>
          <p:nvPr/>
        </p:nvSpPr>
        <p:spPr>
          <a:xfrm>
            <a:off x="838200" y="1695353"/>
            <a:ext cx="10515600" cy="43164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r>
              <a:rPr lang="en-US" sz="1800" b="1" dirty="0">
                <a:latin typeface="Calibri Light" panose="020F0302020204030204" pitchFamily="34" charset="0"/>
                <a:cs typeface="Calibri Light" panose="020F0302020204030204" pitchFamily="34" charset="0"/>
                <a:sym typeface="Helvetica Neue"/>
              </a:rPr>
              <a:t>GP Enhanced Hours Modifier </a:t>
            </a:r>
            <a:r>
              <a:rPr lang="en-US" sz="1800" dirty="0">
                <a:latin typeface="Calibri Light" panose="020F0302020204030204" pitchFamily="34" charset="0"/>
                <a:cs typeface="Calibri Light" panose="020F0302020204030204" pitchFamily="34" charset="0"/>
                <a:sym typeface="Helvetica Neue"/>
              </a:rPr>
              <a:t>– 25% increase in claim value</a:t>
            </a:r>
            <a:endParaRPr lang="en-US" sz="1800" dirty="0">
              <a:latin typeface="Calibri Light" panose="020F0302020204030204" pitchFamily="34" charset="0"/>
              <a:cs typeface="Calibri Light" panose="020F0302020204030204" pitchFamily="34" charset="0"/>
            </a:endParaRPr>
          </a:p>
          <a:p>
            <a:pPr algn="just">
              <a:defRPr/>
            </a:pPr>
            <a:r>
              <a:rPr lang="en-US" sz="1800" dirty="0">
                <a:latin typeface="Calibri Light" panose="020F0302020204030204" pitchFamily="34" charset="0"/>
                <a:cs typeface="Calibri Light" panose="020F0302020204030204" pitchFamily="34" charset="0"/>
                <a:sym typeface="Helvetica Neue"/>
              </a:rPr>
              <a:t>Intended to promote enhanced patient access to primary care outside of traditional office hours.</a:t>
            </a:r>
            <a:endParaRPr lang="en-US" sz="1800" dirty="0">
              <a:latin typeface="Calibri Light" panose="020F0302020204030204" pitchFamily="34" charset="0"/>
              <a:cs typeface="Calibri Light" panose="020F0302020204030204" pitchFamily="34" charset="0"/>
            </a:endParaRPr>
          </a:p>
          <a:p>
            <a:pPr algn="just">
              <a:defRPr/>
            </a:pPr>
            <a:r>
              <a:rPr lang="en-US" sz="1800" dirty="0">
                <a:latin typeface="Calibri Light" panose="020F0302020204030204" pitchFamily="34" charset="0"/>
                <a:cs typeface="Calibri Light" panose="020F0302020204030204" pitchFamily="34" charset="0"/>
                <a:sym typeface="Helvetica Neue"/>
              </a:rPr>
              <a:t>Available to physicians who have an ongoing clinical relationship with the patient (ME=CARE) and select services for physicians providing care at walk-in clinics. </a:t>
            </a:r>
            <a:endParaRPr lang="en-US" sz="1800" dirty="0">
              <a:latin typeface="Calibri Light" panose="020F0302020204030204" pitchFamily="34" charset="0"/>
              <a:cs typeface="Calibri Light" panose="020F0302020204030204" pitchFamily="34" charset="0"/>
            </a:endParaRPr>
          </a:p>
          <a:p>
            <a:pPr lvl="1" algn="just">
              <a:defRPr/>
            </a:pPr>
            <a:r>
              <a:rPr lang="en-US" sz="1800" dirty="0">
                <a:latin typeface="Calibri Light" panose="020F0302020204030204" pitchFamily="34" charset="0"/>
                <a:cs typeface="Calibri Light" panose="020F0302020204030204" pitchFamily="34" charset="0"/>
              </a:rPr>
              <a:t>Weekdays M-F from 6 a.m. to 8 a.m. and 5p.m. to 10 p.m.</a:t>
            </a:r>
          </a:p>
          <a:p>
            <a:pPr lvl="1" algn="just">
              <a:defRPr/>
            </a:pPr>
            <a:r>
              <a:rPr lang="en-US" sz="1800" dirty="0">
                <a:latin typeface="Calibri Light" panose="020F0302020204030204" pitchFamily="34" charset="0"/>
                <a:cs typeface="Calibri Light" panose="020F0302020204030204" pitchFamily="34" charset="0"/>
              </a:rPr>
              <a:t>Weekends S-S/Holidays from 9 a.m. to 10 p.m.</a:t>
            </a:r>
          </a:p>
          <a:p>
            <a:pPr marL="0" indent="0" algn="just">
              <a:buFont typeface="Arial" panose="020B0604020202020204" pitchFamily="34" charset="0"/>
              <a:buNone/>
              <a:defRPr/>
            </a:pPr>
            <a:endParaRPr lang="en-US" sz="1800" b="1" dirty="0">
              <a:solidFill>
                <a:srgbClr val="000000"/>
              </a:solidFill>
              <a:latin typeface="Calibri Light" panose="020F0302020204030204" pitchFamily="34" charset="0"/>
              <a:cs typeface="Calibri Light" panose="020F0302020204030204" pitchFamily="34" charset="0"/>
            </a:endParaRPr>
          </a:p>
          <a:p>
            <a:pPr marL="0" indent="0" algn="just">
              <a:buFont typeface="Arial" panose="020B0604020202020204" pitchFamily="34" charset="0"/>
              <a:buNone/>
              <a:defRPr/>
            </a:pPr>
            <a:r>
              <a:rPr lang="en-US" sz="1800" dirty="0">
                <a:solidFill>
                  <a:srgbClr val="000000"/>
                </a:solidFill>
                <a:latin typeface="Calibri Light" panose="020F0302020204030204" pitchFamily="34" charset="0"/>
                <a:cs typeface="Calibri Light" panose="020F0302020204030204" pitchFamily="34" charset="0"/>
              </a:rPr>
              <a:t>For services where the Enhanced Hours Modifier has been claimed, a record must be maintained and readily available to verify that the patient was seen for an appointment during an eligible time period. The appointment time should be recorded in the patient’s record.</a:t>
            </a:r>
            <a:endParaRPr lang="en-US" sz="1800" dirty="0">
              <a:latin typeface="Calibri Light" panose="020F0302020204030204" pitchFamily="34" charset="0"/>
              <a:cs typeface="Calibri Light" panose="020F0302020204030204" pitchFamily="34" charset="0"/>
            </a:endParaRPr>
          </a:p>
          <a:p>
            <a:pPr marL="0" indent="0" algn="just">
              <a:buFont typeface="Arial" panose="020B0604020202020204" pitchFamily="34" charset="0"/>
              <a:buNone/>
              <a:defRPr/>
            </a:pPr>
            <a:endParaRPr lang="en-US" sz="1800" dirty="0">
              <a:latin typeface="Calibri Light" panose="020F0302020204030204" pitchFamily="34" charset="0"/>
              <a:cs typeface="Calibri Light" panose="020F0302020204030204" pitchFamily="34" charset="0"/>
            </a:endParaRPr>
          </a:p>
          <a:p>
            <a:pPr marL="0" indent="0" algn="just">
              <a:buFont typeface="Arial" panose="020B0604020202020204" pitchFamily="34" charset="0"/>
              <a:buNone/>
              <a:defRPr/>
            </a:pPr>
            <a:r>
              <a:rPr lang="en-CA" sz="1800" dirty="0">
                <a:latin typeface="Calibri Light" panose="020F0302020204030204" pitchFamily="34" charset="0"/>
                <a:cs typeface="Calibri Light" panose="020F0302020204030204" pitchFamily="34" charset="0"/>
              </a:rPr>
              <a:t>See full list of GPEW eligible HSC in the Physician’s Manual</a:t>
            </a:r>
          </a:p>
          <a:p>
            <a:pPr>
              <a:defRPr/>
            </a:pPr>
            <a:endParaRPr lang="en-CA" sz="1600" dirty="0">
              <a:cs typeface="Calibri"/>
            </a:endParaRPr>
          </a:p>
        </p:txBody>
      </p:sp>
    </p:spTree>
    <p:extLst>
      <p:ext uri="{BB962C8B-B14F-4D97-AF65-F5344CB8AC3E}">
        <p14:creationId xmlns:p14="http://schemas.microsoft.com/office/powerpoint/2010/main" val="1073431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03.03B  Complex Care Visit</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Content Placeholder 2">
            <a:extLst>
              <a:ext uri="{FF2B5EF4-FFF2-40B4-BE49-F238E27FC236}">
                <a16:creationId xmlns:a16="http://schemas.microsoft.com/office/drawing/2014/main" id="{586DD5D1-6B1E-BDA4-0F66-35617A795306}"/>
              </a:ext>
            </a:extLst>
          </p:cNvPr>
          <p:cNvSpPr txBox="1">
            <a:spLocks/>
          </p:cNvSpPr>
          <p:nvPr/>
        </p:nvSpPr>
        <p:spPr>
          <a:xfrm>
            <a:off x="721567" y="1786565"/>
            <a:ext cx="10668000" cy="40090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charset="0"/>
              <a:buChar char="•"/>
              <a:defRPr/>
            </a:pPr>
            <a:r>
              <a:rPr lang="en-CA" sz="1800" dirty="0">
                <a:latin typeface="Calibri Light" panose="020F0302020204030204" pitchFamily="34" charset="0"/>
                <a:cs typeface="Calibri Light" panose="020F0302020204030204" pitchFamily="34" charset="0"/>
              </a:rPr>
              <a:t>May be billed a maximum of 4x per patient per fiscal year by the regular FP and/or the practice i.e., not by walk-in clinics:</a:t>
            </a:r>
          </a:p>
          <a:p>
            <a:pPr marL="0" indent="0">
              <a:buFont typeface="Arial" charset="0"/>
              <a:buNone/>
              <a:defRPr/>
            </a:pPr>
            <a:endParaRPr lang="en-CA" sz="700" dirty="0">
              <a:latin typeface="Calibri Light" panose="020F0302020204030204" pitchFamily="34" charset="0"/>
              <a:cs typeface="Calibri Light" panose="020F0302020204030204" pitchFamily="34" charset="0"/>
            </a:endParaRPr>
          </a:p>
          <a:p>
            <a:pPr>
              <a:buFont typeface="Arial" charset="0"/>
              <a:buChar char="•"/>
              <a:defRPr/>
            </a:pPr>
            <a:r>
              <a:rPr lang="en-CA" sz="1800" dirty="0">
                <a:latin typeface="Calibri Light" panose="020F0302020204030204" pitchFamily="34" charset="0"/>
                <a:cs typeface="Calibri Light" panose="020F0302020204030204" pitchFamily="34" charset="0"/>
              </a:rPr>
              <a:t>Patient must be under active management for </a:t>
            </a:r>
            <a:r>
              <a:rPr lang="en-CA" sz="1800" b="1" dirty="0">
                <a:latin typeface="Calibri Light" panose="020F0302020204030204" pitchFamily="34" charset="0"/>
                <a:cs typeface="Calibri Light" panose="020F0302020204030204" pitchFamily="34" charset="0"/>
              </a:rPr>
              <a:t>3 or more</a:t>
            </a:r>
            <a:r>
              <a:rPr lang="en-CA" sz="1800" dirty="0">
                <a:latin typeface="Calibri Light" panose="020F0302020204030204" pitchFamily="34" charset="0"/>
                <a:cs typeface="Calibri Light" panose="020F0302020204030204" pitchFamily="34" charset="0"/>
              </a:rPr>
              <a:t> of the following chronic diseases:</a:t>
            </a:r>
          </a:p>
          <a:p>
            <a:pPr>
              <a:buFont typeface="Arial" charset="0"/>
              <a:buChar char="•"/>
              <a:defRPr/>
            </a:pPr>
            <a:endParaRPr lang="en-CA" sz="1800" dirty="0">
              <a:latin typeface="Calibri Light" panose="020F0302020204030204" pitchFamily="34" charset="0"/>
              <a:cs typeface="Calibri Light" panose="020F0302020204030204" pitchFamily="34" charset="0"/>
            </a:endParaRPr>
          </a:p>
          <a:p>
            <a:pPr marL="457200" lvl="1" indent="0">
              <a:buFont typeface="Arial" panose="020B0604020202020204" pitchFamily="34" charset="0"/>
              <a:buNone/>
              <a:defRPr/>
            </a:pPr>
            <a:endParaRPr lang="en-CA" sz="1800" dirty="0">
              <a:latin typeface="Calibri Light" panose="020F0302020204030204" pitchFamily="34" charset="0"/>
              <a:cs typeface="Calibri Light" panose="020F0302020204030204" pitchFamily="34" charset="0"/>
            </a:endParaRPr>
          </a:p>
          <a:p>
            <a:pPr marL="457200" lvl="1" indent="0">
              <a:buFont typeface="Arial" panose="020B0604020202020204" pitchFamily="34" charset="0"/>
              <a:buNone/>
              <a:defRPr/>
            </a:pPr>
            <a:endParaRPr lang="en-CA" sz="1800" dirty="0">
              <a:latin typeface="Calibri Light" panose="020F0302020204030204" pitchFamily="34" charset="0"/>
              <a:cs typeface="Calibri Light" panose="020F0302020204030204" pitchFamily="34" charset="0"/>
            </a:endParaRPr>
          </a:p>
          <a:p>
            <a:pPr marL="457200" lvl="1" indent="0">
              <a:buFont typeface="Arial" panose="020B0604020202020204" pitchFamily="34" charset="0"/>
              <a:buNone/>
              <a:defRPr/>
            </a:pPr>
            <a:endParaRPr lang="en-CA" sz="1800" dirty="0">
              <a:latin typeface="Calibri Light" panose="020F0302020204030204" pitchFamily="34" charset="0"/>
              <a:cs typeface="Calibri Light" panose="020F0302020204030204" pitchFamily="34" charset="0"/>
            </a:endParaRPr>
          </a:p>
          <a:p>
            <a:pPr marL="457200" lvl="1" indent="0">
              <a:buFont typeface="Arial" panose="020B0604020202020204" pitchFamily="34" charset="0"/>
              <a:buNone/>
              <a:defRPr/>
            </a:pPr>
            <a:endParaRPr lang="en-CA" sz="1800" dirty="0">
              <a:latin typeface="Calibri Light" panose="020F0302020204030204" pitchFamily="34" charset="0"/>
              <a:cs typeface="Calibri Light" panose="020F0302020204030204" pitchFamily="34" charset="0"/>
            </a:endParaRPr>
          </a:p>
          <a:p>
            <a:pPr marL="457200" lvl="1" indent="0">
              <a:buFont typeface="Arial" panose="020B0604020202020204" pitchFamily="34" charset="0"/>
              <a:buNone/>
              <a:defRPr/>
            </a:pPr>
            <a:endParaRPr lang="en-CA" sz="1800" dirty="0">
              <a:latin typeface="Calibri Light" panose="020F0302020204030204" pitchFamily="34" charset="0"/>
              <a:cs typeface="Calibri Light" panose="020F0302020204030204" pitchFamily="34" charset="0"/>
            </a:endParaRPr>
          </a:p>
          <a:p>
            <a:pPr>
              <a:buFont typeface="Arial" charset="0"/>
              <a:buChar char="•"/>
              <a:defRPr/>
            </a:pPr>
            <a:r>
              <a:rPr lang="en-CA" sz="1800" dirty="0">
                <a:latin typeface="Calibri Light" panose="020F0302020204030204" pitchFamily="34" charset="0"/>
                <a:cs typeface="Calibri Light" panose="020F0302020204030204" pitchFamily="34" charset="0"/>
              </a:rPr>
              <a:t>Start and finish times required to be recorded on the clinical record </a:t>
            </a:r>
            <a:r>
              <a:rPr lang="en-CA" sz="1800" b="1" dirty="0">
                <a:latin typeface="Calibri Light" panose="020F0302020204030204" pitchFamily="34" charset="0"/>
                <a:cs typeface="Calibri Light" panose="020F0302020204030204" pitchFamily="34" charset="0"/>
              </a:rPr>
              <a:t>and</a:t>
            </a:r>
            <a:r>
              <a:rPr lang="en-CA" sz="1800" dirty="0">
                <a:latin typeface="Calibri Light" panose="020F0302020204030204" pitchFamily="34" charset="0"/>
                <a:cs typeface="Calibri Light" panose="020F0302020204030204" pitchFamily="34" charset="0"/>
              </a:rPr>
              <a:t> in the text field of the MSI claim	</a:t>
            </a:r>
          </a:p>
          <a:p>
            <a:pPr marL="0" indent="0">
              <a:buFont typeface="Arial" charset="0"/>
              <a:buNone/>
              <a:defRPr/>
            </a:pPr>
            <a:endParaRPr lang="en-CA" sz="100" dirty="0">
              <a:latin typeface="Calibri Light" panose="020F0302020204030204" pitchFamily="34" charset="0"/>
              <a:cs typeface="Calibri Light" panose="020F0302020204030204" pitchFamily="34" charset="0"/>
            </a:endParaRPr>
          </a:p>
          <a:p>
            <a:pPr>
              <a:buFont typeface="Arial" charset="0"/>
              <a:buChar char="•"/>
              <a:defRPr/>
            </a:pPr>
            <a:r>
              <a:rPr lang="en-CA" sz="1800" dirty="0">
                <a:latin typeface="Calibri Light" panose="020F0302020204030204" pitchFamily="34" charset="0"/>
                <a:cs typeface="Calibri Light" panose="020F0302020204030204" pitchFamily="34" charset="0"/>
              </a:rPr>
              <a:t>15 minutes must be spent in direct patient intervention &amp; visit must address at least 1 chronic disease directly or indirectly</a:t>
            </a:r>
          </a:p>
          <a:p>
            <a:pPr>
              <a:buFont typeface="Arial" charset="0"/>
              <a:buChar char="•"/>
              <a:defRPr/>
            </a:pPr>
            <a:endParaRPr lang="en-CA" sz="2200" dirty="0"/>
          </a:p>
          <a:p>
            <a:pPr marL="0" indent="0">
              <a:buFont typeface="Arial" panose="020B0604020202020204" pitchFamily="34" charset="0"/>
              <a:buNone/>
              <a:defRPr/>
            </a:pPr>
            <a:endParaRPr lang="en-CA" sz="2200" dirty="0">
              <a:cs typeface="Calibri"/>
            </a:endParaRPr>
          </a:p>
        </p:txBody>
      </p:sp>
      <p:sp>
        <p:nvSpPr>
          <p:cNvPr id="5" name="TextBox 4">
            <a:extLst>
              <a:ext uri="{FF2B5EF4-FFF2-40B4-BE49-F238E27FC236}">
                <a16:creationId xmlns:a16="http://schemas.microsoft.com/office/drawing/2014/main" id="{F572DE65-DF99-BF78-63A8-8B3B6C40A763}"/>
              </a:ext>
            </a:extLst>
          </p:cNvPr>
          <p:cNvSpPr txBox="1"/>
          <p:nvPr/>
        </p:nvSpPr>
        <p:spPr>
          <a:xfrm>
            <a:off x="0" y="6604000"/>
            <a:ext cx="1293284"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alibri"/>
                <a:ea typeface="Calibri"/>
                <a:cs typeface="Calibri"/>
              </a:rPr>
              <a:t>Preamble  5.1.58</a:t>
            </a:r>
            <a:endParaRPr lang="en-US" dirty="0"/>
          </a:p>
        </p:txBody>
      </p:sp>
      <p:pic>
        <p:nvPicPr>
          <p:cNvPr id="6" name="Picture 2" descr="Table&#10;&#10;Description automatically generated">
            <a:extLst>
              <a:ext uri="{FF2B5EF4-FFF2-40B4-BE49-F238E27FC236}">
                <a16:creationId xmlns:a16="http://schemas.microsoft.com/office/drawing/2014/main" id="{B40A4A86-8344-E924-82B3-DCC6570E9282}"/>
              </a:ext>
            </a:extLst>
          </p:cNvPr>
          <p:cNvPicPr>
            <a:picLocks noChangeAspect="1"/>
          </p:cNvPicPr>
          <p:nvPr/>
        </p:nvPicPr>
        <p:blipFill>
          <a:blip r:embed="rId4"/>
          <a:stretch>
            <a:fillRect/>
          </a:stretch>
        </p:blipFill>
        <p:spPr>
          <a:xfrm>
            <a:off x="1866382" y="3073372"/>
            <a:ext cx="6870699" cy="1435437"/>
          </a:xfrm>
          <a:prstGeom prst="rect">
            <a:avLst/>
          </a:prstGeom>
        </p:spPr>
      </p:pic>
    </p:spTree>
    <p:extLst>
      <p:ext uri="{BB962C8B-B14F-4D97-AF65-F5344CB8AC3E}">
        <p14:creationId xmlns:p14="http://schemas.microsoft.com/office/powerpoint/2010/main" val="600346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03.04  Comprehensive Visit</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TextBox 3">
            <a:extLst>
              <a:ext uri="{FF2B5EF4-FFF2-40B4-BE49-F238E27FC236}">
                <a16:creationId xmlns:a16="http://schemas.microsoft.com/office/drawing/2014/main" id="{08AB3D90-52CD-F37D-8814-4440244D06B3}"/>
              </a:ext>
            </a:extLst>
          </p:cNvPr>
          <p:cNvSpPr txBox="1"/>
          <p:nvPr/>
        </p:nvSpPr>
        <p:spPr>
          <a:xfrm>
            <a:off x="-1" y="6603999"/>
            <a:ext cx="111336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alibri"/>
                <a:ea typeface="Calibri"/>
                <a:cs typeface="Calibri"/>
              </a:rPr>
              <a:t>Preamble 5.1.7</a:t>
            </a:r>
            <a:endParaRPr lang="en-US" dirty="0"/>
          </a:p>
        </p:txBody>
      </p:sp>
      <p:sp>
        <p:nvSpPr>
          <p:cNvPr id="5" name="Content Placeholder 2">
            <a:extLst>
              <a:ext uri="{FF2B5EF4-FFF2-40B4-BE49-F238E27FC236}">
                <a16:creationId xmlns:a16="http://schemas.microsoft.com/office/drawing/2014/main" id="{4B1415A2-EEFE-8766-AACA-7A246A4F0806}"/>
              </a:ext>
            </a:extLst>
          </p:cNvPr>
          <p:cNvSpPr txBox="1">
            <a:spLocks/>
          </p:cNvSpPr>
          <p:nvPr/>
        </p:nvSpPr>
        <p:spPr>
          <a:xfrm>
            <a:off x="671512" y="1782147"/>
            <a:ext cx="10682287" cy="45689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altLang="en-US" sz="1400" dirty="0">
                <a:solidFill>
                  <a:srgbClr val="000000"/>
                </a:solidFill>
                <a:latin typeface="Calibri Light" panose="020F0302020204030204" pitchFamily="34" charset="0"/>
                <a:cs typeface="Calibri Light" panose="020F0302020204030204" pitchFamily="34" charset="0"/>
              </a:rPr>
              <a:t>A comprehensive visit or a subsequent comprehensive visit is an in-depth evaluation of a patient necessitated by the seriousness, complexity, or obscurity of the patient’s complaints or medical condition. </a:t>
            </a:r>
          </a:p>
          <a:p>
            <a:pPr marL="0" indent="0" algn="just">
              <a:buFont typeface="Arial" panose="020B0604020202020204" pitchFamily="34" charset="0"/>
              <a:buNone/>
            </a:pPr>
            <a:r>
              <a:rPr lang="en-US" altLang="en-US" sz="1400" b="1" dirty="0">
                <a:latin typeface="Calibri Light" panose="020F0302020204030204" pitchFamily="34" charset="0"/>
                <a:ea typeface="+mn-lt"/>
                <a:cs typeface="Calibri Light" panose="020F0302020204030204" pitchFamily="34" charset="0"/>
              </a:rPr>
              <a:t>Requirements:</a:t>
            </a:r>
          </a:p>
          <a:p>
            <a:pPr algn="just"/>
            <a:endParaRPr lang="en-US" altLang="en-US" sz="1400" b="1" dirty="0">
              <a:latin typeface="Calibri Light" panose="020F0302020204030204" pitchFamily="34" charset="0"/>
              <a:cs typeface="Calibri Light" panose="020F0302020204030204" pitchFamily="34" charset="0"/>
            </a:endParaRPr>
          </a:p>
          <a:p>
            <a:pPr algn="just"/>
            <a:endParaRPr lang="en-US" altLang="en-US" sz="1400" b="1" dirty="0">
              <a:latin typeface="Calibri Light" panose="020F0302020204030204" pitchFamily="34" charset="0"/>
              <a:cs typeface="Calibri Light" panose="020F0302020204030204" pitchFamily="34" charset="0"/>
            </a:endParaRPr>
          </a:p>
          <a:p>
            <a:pPr algn="just"/>
            <a:endParaRPr lang="en-US" altLang="en-US" sz="1400" b="1" dirty="0">
              <a:latin typeface="Calibri Light" panose="020F0302020204030204" pitchFamily="34" charset="0"/>
              <a:cs typeface="Calibri Light" panose="020F0302020204030204" pitchFamily="34" charset="0"/>
            </a:endParaRPr>
          </a:p>
          <a:p>
            <a:pPr algn="just"/>
            <a:endParaRPr lang="en-US" altLang="en-US" sz="1400" b="1" dirty="0">
              <a:latin typeface="Calibri Light" panose="020F0302020204030204" pitchFamily="34" charset="0"/>
              <a:cs typeface="Calibri Light" panose="020F0302020204030204" pitchFamily="34" charset="0"/>
            </a:endParaRPr>
          </a:p>
          <a:p>
            <a:pPr algn="just"/>
            <a:endParaRPr lang="en-US" altLang="en-US" sz="1400" b="1" dirty="0">
              <a:latin typeface="Calibri Light" panose="020F0302020204030204" pitchFamily="34" charset="0"/>
              <a:cs typeface="Calibri Light" panose="020F0302020204030204" pitchFamily="34" charset="0"/>
            </a:endParaRPr>
          </a:p>
          <a:p>
            <a:pPr algn="just"/>
            <a:endParaRPr lang="en-US" altLang="en-US" sz="1400" b="1" dirty="0">
              <a:latin typeface="Calibri Light" panose="020F0302020204030204" pitchFamily="34" charset="0"/>
              <a:cs typeface="Calibri Light" panose="020F0302020204030204" pitchFamily="34" charset="0"/>
            </a:endParaRPr>
          </a:p>
          <a:p>
            <a:pPr algn="just">
              <a:spcAft>
                <a:spcPts val="0"/>
              </a:spcAft>
            </a:pPr>
            <a:r>
              <a:rPr lang="en-US" sz="1400" dirty="0">
                <a:latin typeface="Calibri Light" panose="020F0302020204030204" pitchFamily="34" charset="0"/>
                <a:ea typeface="+mn-lt"/>
                <a:cs typeface="Calibri Light" panose="020F0302020204030204" pitchFamily="34" charset="0"/>
              </a:rPr>
              <a:t>Comprehensive visits when there are no signs, symptoms or family history of disease or disability that would make such an examination medically necessary are not insured.</a:t>
            </a:r>
          </a:p>
          <a:p>
            <a:pPr algn="just">
              <a:spcAft>
                <a:spcPts val="0"/>
              </a:spcAft>
            </a:pPr>
            <a:r>
              <a:rPr lang="en-US" sz="1400" dirty="0">
                <a:latin typeface="Calibri Light" panose="020F0302020204030204" pitchFamily="34" charset="0"/>
                <a:ea typeface="+mn-lt"/>
                <a:cs typeface="Calibri Light" panose="020F0302020204030204" pitchFamily="34" charset="0"/>
              </a:rPr>
              <a:t>Comprehensive visits claimed within 30 days of a previous limited or comprehensive visit will require text indicating what the medical necessity of the comprehensive visit was</a:t>
            </a:r>
          </a:p>
          <a:p>
            <a:pPr>
              <a:spcAft>
                <a:spcPts val="0"/>
              </a:spcAft>
            </a:pPr>
            <a:r>
              <a:rPr lang="en-US" sz="1400" dirty="0">
                <a:latin typeface="Calibri Light" panose="020F0302020204030204" pitchFamily="34" charset="0"/>
                <a:ea typeface="+mn-lt"/>
                <a:cs typeface="Calibri Light" panose="020F0302020204030204" pitchFamily="34" charset="0"/>
              </a:rPr>
              <a:t>All visit services billed must be medically necessary. </a:t>
            </a:r>
            <a:endParaRPr lang="en-US" altLang="en-US" sz="1400" dirty="0">
              <a:latin typeface="Calibri Light" panose="020F0302020204030204" pitchFamily="34" charset="0"/>
              <a:cs typeface="Calibri Light" panose="020F0302020204030204" pitchFamily="34" charset="0"/>
            </a:endParaRPr>
          </a:p>
          <a:p>
            <a:pPr marL="0" indent="0" algn="just">
              <a:buFont typeface="Arial" panose="020B0604020202020204" pitchFamily="34" charset="0"/>
              <a:buNone/>
            </a:pPr>
            <a:r>
              <a:rPr lang="en-US" altLang="en-US" sz="1400" u="sng" dirty="0">
                <a:latin typeface="Calibri Light" panose="020F0302020204030204" pitchFamily="34" charset="0"/>
                <a:cs typeface="Calibri Light" panose="020F0302020204030204" pitchFamily="34" charset="0"/>
              </a:rPr>
              <a:t>In situations in which these criteria are not met, it would be appropriate to instead claim a limited visit.</a:t>
            </a:r>
            <a:endParaRPr lang="en-US" sz="1400" u="sng" dirty="0">
              <a:latin typeface="Calibri Light" panose="020F0302020204030204" pitchFamily="34" charset="0"/>
              <a:cs typeface="Calibri Light" panose="020F0302020204030204" pitchFamily="34" charset="0"/>
            </a:endParaRPr>
          </a:p>
          <a:p>
            <a:endParaRPr lang="en-US" sz="1800" dirty="0">
              <a:cs typeface="Calibri"/>
            </a:endParaRPr>
          </a:p>
          <a:p>
            <a:endParaRPr lang="en-US" altLang="en-US" sz="1800" dirty="0">
              <a:cs typeface="Calibri"/>
            </a:endParaRPr>
          </a:p>
          <a:p>
            <a:pPr marL="0" indent="0">
              <a:buFont typeface="Arial" panose="020B0604020202020204" pitchFamily="34" charset="0"/>
              <a:buNone/>
            </a:pPr>
            <a:br>
              <a:rPr lang="en-US" altLang="en-US" dirty="0"/>
            </a:br>
            <a:endParaRPr lang="en-CA" altLang="en-US" dirty="0">
              <a:cs typeface="Calibri"/>
            </a:endParaRPr>
          </a:p>
        </p:txBody>
      </p:sp>
      <p:sp>
        <p:nvSpPr>
          <p:cNvPr id="6" name="TextBox 5">
            <a:extLst>
              <a:ext uri="{FF2B5EF4-FFF2-40B4-BE49-F238E27FC236}">
                <a16:creationId xmlns:a16="http://schemas.microsoft.com/office/drawing/2014/main" id="{00A0DFF1-119F-BA22-5857-D01F0E6F4C03}"/>
              </a:ext>
            </a:extLst>
          </p:cNvPr>
          <p:cNvSpPr txBox="1"/>
          <p:nvPr/>
        </p:nvSpPr>
        <p:spPr>
          <a:xfrm>
            <a:off x="6814611" y="2548759"/>
            <a:ext cx="3980392"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lgn="just">
              <a:spcBef>
                <a:spcPct val="20000"/>
              </a:spcBef>
              <a:buFont typeface="Courier New"/>
              <a:buChar char="o"/>
            </a:pPr>
            <a:r>
              <a:rPr lang="en-US" sz="1400" b="1" u="sng" dirty="0">
                <a:latin typeface="Calibri Light" panose="020F0302020204030204" pitchFamily="34" charset="0"/>
                <a:cs typeface="Calibri Light" panose="020F0302020204030204" pitchFamily="34" charset="0"/>
              </a:rPr>
              <a:t>Detailed</a:t>
            </a:r>
            <a:r>
              <a:rPr lang="en-US" sz="1400" u="sng" dirty="0">
                <a:latin typeface="Calibri Light" panose="020F0302020204030204" pitchFamily="34" charset="0"/>
                <a:cs typeface="Calibri Light" panose="020F0302020204030204" pitchFamily="34" charset="0"/>
              </a:rPr>
              <a:t> patient history including</a:t>
            </a:r>
            <a:r>
              <a:rPr lang="en-US" sz="1400" dirty="0">
                <a:latin typeface="Calibri Light" panose="020F0302020204030204" pitchFamily="34" charset="0"/>
                <a:cs typeface="Calibri Light" panose="020F0302020204030204" pitchFamily="34" charset="0"/>
              </a:rPr>
              <a:t>:</a:t>
            </a:r>
          </a:p>
          <a:p>
            <a:pPr marL="742950" lvl="1" indent="-285750" algn="just">
              <a:spcBef>
                <a:spcPct val="20000"/>
              </a:spcBef>
              <a:buFont typeface="Wingdings,Sans-Serif"/>
              <a:buChar char="v"/>
            </a:pPr>
            <a:r>
              <a:rPr lang="en-US" sz="1400" dirty="0">
                <a:latin typeface="Calibri Light" panose="020F0302020204030204" pitchFamily="34" charset="0"/>
                <a:cs typeface="Calibri Light" panose="020F0302020204030204" pitchFamily="34" charset="0"/>
              </a:rPr>
              <a:t>Relevant history of presenting complaint</a:t>
            </a:r>
          </a:p>
          <a:p>
            <a:pPr marL="742950" lvl="1" indent="-285750" algn="just">
              <a:spcBef>
                <a:spcPct val="20000"/>
              </a:spcBef>
              <a:buFont typeface="Wingdings,Sans-Serif"/>
              <a:buChar char="v"/>
            </a:pPr>
            <a:r>
              <a:rPr lang="en-US" sz="1400" dirty="0">
                <a:latin typeface="Calibri Light" panose="020F0302020204030204" pitchFamily="34" charset="0"/>
                <a:cs typeface="Calibri Light" panose="020F0302020204030204" pitchFamily="34" charset="0"/>
              </a:rPr>
              <a:t>Relevant past medical and surgical history</a:t>
            </a:r>
          </a:p>
          <a:p>
            <a:pPr marL="742950" lvl="1" indent="-285750" algn="just">
              <a:spcBef>
                <a:spcPct val="20000"/>
              </a:spcBef>
              <a:buFont typeface="Wingdings,Sans-Serif"/>
              <a:buChar char="v"/>
            </a:pPr>
            <a:r>
              <a:rPr lang="en-US" sz="1400" dirty="0">
                <a:latin typeface="Calibri Light" panose="020F0302020204030204" pitchFamily="34" charset="0"/>
                <a:cs typeface="Calibri Light" panose="020F0302020204030204" pitchFamily="34" charset="0"/>
              </a:rPr>
              <a:t>Medication List, Allergies</a:t>
            </a:r>
          </a:p>
          <a:p>
            <a:pPr marL="742950" lvl="1" indent="-285750" algn="just">
              <a:spcBef>
                <a:spcPct val="20000"/>
              </a:spcBef>
              <a:buFont typeface="Wingdings,Sans-Serif"/>
              <a:buChar char="v"/>
            </a:pPr>
            <a:r>
              <a:rPr lang="en-US" sz="1400" dirty="0">
                <a:latin typeface="Calibri Light" panose="020F0302020204030204" pitchFamily="34" charset="0"/>
                <a:cs typeface="Calibri Light" panose="020F0302020204030204" pitchFamily="34" charset="0"/>
              </a:rPr>
              <a:t>Family history, Social history </a:t>
            </a:r>
          </a:p>
          <a:p>
            <a:pPr marL="742950" lvl="1" indent="-285750" algn="just">
              <a:spcBef>
                <a:spcPct val="20000"/>
              </a:spcBef>
              <a:buFont typeface="Wingdings,Sans-Serif"/>
              <a:buChar char="v"/>
            </a:pPr>
            <a:r>
              <a:rPr lang="en-US" sz="1400" dirty="0">
                <a:latin typeface="Calibri Light" panose="020F0302020204030204" pitchFamily="34" charset="0"/>
                <a:cs typeface="Calibri Light" panose="020F0302020204030204" pitchFamily="34" charset="0"/>
              </a:rPr>
              <a:t>Documentation of the above</a:t>
            </a:r>
          </a:p>
        </p:txBody>
      </p:sp>
      <p:sp>
        <p:nvSpPr>
          <p:cNvPr id="7" name="TextBox 6">
            <a:extLst>
              <a:ext uri="{FF2B5EF4-FFF2-40B4-BE49-F238E27FC236}">
                <a16:creationId xmlns:a16="http://schemas.microsoft.com/office/drawing/2014/main" id="{B1353093-2900-B242-2097-951E8D39F7BA}"/>
              </a:ext>
            </a:extLst>
          </p:cNvPr>
          <p:cNvSpPr txBox="1"/>
          <p:nvPr/>
        </p:nvSpPr>
        <p:spPr>
          <a:xfrm>
            <a:off x="556327" y="2548759"/>
            <a:ext cx="6258283" cy="17604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lgn="just">
              <a:spcBef>
                <a:spcPct val="20000"/>
              </a:spcBef>
              <a:buFont typeface="Courier New"/>
              <a:buChar char="o"/>
            </a:pPr>
            <a:r>
              <a:rPr lang="en-US" sz="1400" u="sng" dirty="0">
                <a:latin typeface="Calibri Light" panose="020F0302020204030204" pitchFamily="34" charset="0"/>
                <a:cs typeface="Calibri Light" panose="020F0302020204030204" pitchFamily="34" charset="0"/>
              </a:rPr>
              <a:t>Complete physical exam including</a:t>
            </a:r>
            <a:r>
              <a:rPr lang="en-US" sz="1400" dirty="0">
                <a:latin typeface="Calibri Light" panose="020F0302020204030204" pitchFamily="34" charset="0"/>
                <a:cs typeface="Calibri Light" panose="020F0302020204030204" pitchFamily="34" charset="0"/>
              </a:rPr>
              <a:t>:</a:t>
            </a:r>
          </a:p>
          <a:p>
            <a:pPr marL="742950" lvl="1" indent="-285750" algn="just">
              <a:spcBef>
                <a:spcPct val="20000"/>
              </a:spcBef>
              <a:buFont typeface="Wingdings,Sans-Serif"/>
              <a:buChar char="v"/>
            </a:pPr>
            <a:r>
              <a:rPr lang="en-US" sz="1400" dirty="0">
                <a:latin typeface="Calibri Light" panose="020F0302020204030204" pitchFamily="34" charset="0"/>
                <a:cs typeface="Calibri Light" panose="020F0302020204030204" pitchFamily="34" charset="0"/>
              </a:rPr>
              <a:t>Complete physical exam, appropriate to the physician's specialty and relevant to the presenting complaint</a:t>
            </a:r>
          </a:p>
          <a:p>
            <a:pPr marL="742950" lvl="1" indent="-285750" algn="just">
              <a:spcBef>
                <a:spcPct val="20000"/>
              </a:spcBef>
              <a:buFont typeface="Wingdings,Sans-Serif"/>
              <a:buChar char="v"/>
            </a:pPr>
            <a:r>
              <a:rPr lang="en-US" sz="1400" dirty="0">
                <a:latin typeface="Calibri Light" panose="020F0302020204030204" pitchFamily="34" charset="0"/>
                <a:cs typeface="Calibri Light" panose="020F0302020204030204" pitchFamily="34" charset="0"/>
              </a:rPr>
              <a:t>Documentation describing the pertinent positive and negative findings of the physical exam. </a:t>
            </a:r>
          </a:p>
          <a:p>
            <a:pPr marL="1200150" lvl="2" indent="-285750" algn="just">
              <a:spcBef>
                <a:spcPct val="20000"/>
              </a:spcBef>
              <a:buFont typeface="Wingdings"/>
              <a:buChar char="§"/>
            </a:pPr>
            <a:r>
              <a:rPr lang="en-US" sz="1400" dirty="0">
                <a:latin typeface="Calibri Light" panose="020F0302020204030204" pitchFamily="34" charset="0"/>
                <a:cs typeface="Calibri Light" panose="020F0302020204030204" pitchFamily="34" charset="0"/>
              </a:rPr>
              <a:t>It is not adequate to indicate "physical exam is normal" without indicating what was examined</a:t>
            </a:r>
          </a:p>
        </p:txBody>
      </p:sp>
    </p:spTree>
    <p:extLst>
      <p:ext uri="{BB962C8B-B14F-4D97-AF65-F5344CB8AC3E}">
        <p14:creationId xmlns:p14="http://schemas.microsoft.com/office/powerpoint/2010/main" val="1999469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Questions</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pic>
        <p:nvPicPr>
          <p:cNvPr id="4" name="Content Placeholder 7">
            <a:extLst>
              <a:ext uri="{FF2B5EF4-FFF2-40B4-BE49-F238E27FC236}">
                <a16:creationId xmlns:a16="http://schemas.microsoft.com/office/drawing/2014/main" id="{C64B0835-0E07-14FF-6AF4-DDF63305334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4147" y="1761953"/>
            <a:ext cx="53943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3767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03.08     Family Physician Consultation</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TextBox 3">
            <a:extLst>
              <a:ext uri="{FF2B5EF4-FFF2-40B4-BE49-F238E27FC236}">
                <a16:creationId xmlns:a16="http://schemas.microsoft.com/office/drawing/2014/main" id="{40E3D26D-E5FB-4F51-3EC6-4220D7AA3E22}"/>
              </a:ext>
            </a:extLst>
          </p:cNvPr>
          <p:cNvSpPr txBox="1"/>
          <p:nvPr/>
        </p:nvSpPr>
        <p:spPr>
          <a:xfrm>
            <a:off x="0" y="6614583"/>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alibri"/>
                <a:ea typeface="Calibri"/>
                <a:cs typeface="Calibri"/>
              </a:rPr>
              <a:t>Preamble 5.1.91</a:t>
            </a:r>
            <a:endParaRPr lang="en-US" dirty="0"/>
          </a:p>
        </p:txBody>
      </p:sp>
      <p:sp>
        <p:nvSpPr>
          <p:cNvPr id="5" name="Rectangle 3">
            <a:extLst>
              <a:ext uri="{FF2B5EF4-FFF2-40B4-BE49-F238E27FC236}">
                <a16:creationId xmlns:a16="http://schemas.microsoft.com/office/drawing/2014/main" id="{87E3E5B5-FE1E-6A32-1893-5B5437BF6BE0}"/>
              </a:ext>
            </a:extLst>
          </p:cNvPr>
          <p:cNvSpPr txBox="1">
            <a:spLocks noChangeArrowheads="1"/>
          </p:cNvSpPr>
          <p:nvPr/>
        </p:nvSpPr>
        <p:spPr>
          <a:xfrm>
            <a:off x="744273" y="1764955"/>
            <a:ext cx="10703454" cy="43012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Arial" charset="0"/>
              <a:buChar char="•"/>
              <a:defRPr/>
            </a:pPr>
            <a:r>
              <a:rPr lang="en-US" sz="1800" dirty="0">
                <a:latin typeface="Calibri Light" panose="020F0302020204030204" pitchFamily="34" charset="0"/>
                <a:cs typeface="Calibri Light" panose="020F0302020204030204" pitchFamily="34" charset="0"/>
              </a:rPr>
              <a:t>FPs </a:t>
            </a:r>
            <a:r>
              <a:rPr lang="en-US" sz="1800" u="sng" dirty="0">
                <a:latin typeface="Calibri Light" panose="020F0302020204030204" pitchFamily="34" charset="0"/>
                <a:cs typeface="Calibri Light" panose="020F0302020204030204" pitchFamily="34" charset="0"/>
              </a:rPr>
              <a:t>may only claim a consult</a:t>
            </a:r>
            <a:r>
              <a:rPr lang="en-US" sz="1800" dirty="0">
                <a:latin typeface="Calibri Light" panose="020F0302020204030204" pitchFamily="34" charset="0"/>
                <a:cs typeface="Calibri Light" panose="020F0302020204030204" pitchFamily="34" charset="0"/>
              </a:rPr>
              <a:t> if the patient is referred to them and the GP has additional specialized expertise in one of the following areas: </a:t>
            </a:r>
            <a:r>
              <a:rPr lang="en-US" sz="1800" b="1" dirty="0">
                <a:latin typeface="Calibri Light" panose="020F0302020204030204" pitchFamily="34" charset="0"/>
                <a:cs typeface="Calibri Light" panose="020F0302020204030204" pitchFamily="34" charset="0"/>
              </a:rPr>
              <a:t>Pain Management, Sports Medicine or Palliative Care.</a:t>
            </a:r>
          </a:p>
          <a:p>
            <a:pPr algn="just">
              <a:buFont typeface="Arial" charset="0"/>
              <a:buChar char="•"/>
              <a:defRPr/>
            </a:pPr>
            <a:endParaRPr lang="en-US" sz="1800" b="1" dirty="0">
              <a:latin typeface="Calibri Light" panose="020F0302020204030204" pitchFamily="34" charset="0"/>
              <a:cs typeface="Calibri Light" panose="020F0302020204030204" pitchFamily="34" charset="0"/>
            </a:endParaRPr>
          </a:p>
          <a:p>
            <a:pPr algn="just">
              <a:buFont typeface="Arial" charset="0"/>
              <a:buChar char="•"/>
              <a:defRPr/>
            </a:pPr>
            <a:r>
              <a:rPr lang="en-US" sz="1800" dirty="0">
                <a:latin typeface="Calibri Light" panose="020F0302020204030204" pitchFamily="34" charset="0"/>
                <a:cs typeface="Calibri Light" panose="020F0302020204030204" pitchFamily="34" charset="0"/>
              </a:rPr>
              <a:t>Services considered within the scope of a FP would be considered a transfer of care and a consultation may not be claimed. If the patient is referred for a simple procedure, only the procedure may be claimed.</a:t>
            </a:r>
          </a:p>
          <a:p>
            <a:pPr algn="just">
              <a:buFont typeface="Arial" charset="0"/>
              <a:buChar char="•"/>
              <a:defRPr/>
            </a:pPr>
            <a:endParaRPr lang="en-US" sz="1800" dirty="0">
              <a:latin typeface="Calibri Light" panose="020F0302020204030204" pitchFamily="34" charset="0"/>
              <a:cs typeface="Calibri Light" panose="020F0302020204030204" pitchFamily="34" charset="0"/>
            </a:endParaRPr>
          </a:p>
          <a:p>
            <a:pPr algn="just">
              <a:buFont typeface="Arial" charset="0"/>
              <a:buChar char="•"/>
              <a:defRPr/>
            </a:pPr>
            <a:r>
              <a:rPr lang="en-US" sz="1800" dirty="0">
                <a:latin typeface="Calibri Light" panose="020F0302020204030204" pitchFamily="34" charset="0"/>
                <a:cs typeface="Calibri Light" panose="020F0302020204030204" pitchFamily="34" charset="0"/>
              </a:rPr>
              <a:t>Consultations require a formal request, documentation of a complete history and physical, and a report back to the referring practitioner.</a:t>
            </a:r>
          </a:p>
          <a:p>
            <a:pPr>
              <a:buFont typeface="Arial" charset="0"/>
              <a:buChar char="•"/>
              <a:defRPr/>
            </a:pPr>
            <a:endParaRPr lang="en-US" sz="1800" dirty="0">
              <a:latin typeface="Calibri Light" panose="020F0302020204030204" pitchFamily="34" charset="0"/>
              <a:cs typeface="Calibri Light" panose="020F0302020204030204" pitchFamily="34" charset="0"/>
            </a:endParaRPr>
          </a:p>
          <a:p>
            <a:pPr marL="0" indent="0" algn="just">
              <a:spcBef>
                <a:spcPct val="20000"/>
              </a:spcBef>
              <a:buNone/>
            </a:pPr>
            <a:r>
              <a:rPr lang="en-US" sz="1800" b="1" dirty="0">
                <a:latin typeface="Calibri Light" panose="020F0302020204030204" pitchFamily="34" charset="0"/>
                <a:cs typeface="Calibri Light" panose="020F0302020204030204" pitchFamily="34" charset="0"/>
              </a:rPr>
              <a:t>Common errors:</a:t>
            </a:r>
            <a:endParaRPr lang="en-US" sz="1800" dirty="0">
              <a:latin typeface="Calibri Light" panose="020F0302020204030204" pitchFamily="34" charset="0"/>
              <a:cs typeface="Calibri Light" panose="020F0302020204030204" pitchFamily="34" charset="0"/>
            </a:endParaRPr>
          </a:p>
          <a:p>
            <a:pPr marL="400050" indent="-285750" algn="just">
              <a:spcBef>
                <a:spcPct val="20000"/>
              </a:spcBef>
              <a:buFont typeface="Arial,Sans-Serif"/>
              <a:buChar char="•"/>
            </a:pPr>
            <a:r>
              <a:rPr lang="en-US" sz="1800" dirty="0">
                <a:latin typeface="Calibri Light" panose="020F0302020204030204" pitchFamily="34" charset="0"/>
                <a:cs typeface="Calibri Light" panose="020F0302020204030204" pitchFamily="34" charset="0"/>
              </a:rPr>
              <a:t>no or minimal physical exam</a:t>
            </a:r>
          </a:p>
          <a:p>
            <a:pPr marL="400050" indent="-285750" algn="just">
              <a:spcBef>
                <a:spcPct val="20000"/>
              </a:spcBef>
              <a:buFont typeface="Arial,Sans-Serif"/>
              <a:buChar char="•"/>
            </a:pPr>
            <a:r>
              <a:rPr lang="en-US" sz="1800" dirty="0">
                <a:latin typeface="Calibri Light" panose="020F0302020204030204" pitchFamily="34" charset="0"/>
                <a:cs typeface="Calibri Light" panose="020F0302020204030204" pitchFamily="34" charset="0"/>
              </a:rPr>
              <a:t>billing consult for follow-up examination or transferal of care within the same specialty group</a:t>
            </a:r>
          </a:p>
          <a:p>
            <a:pPr marL="0" indent="0">
              <a:buFont typeface="Arial" charset="0"/>
              <a:buNone/>
              <a:defRPr/>
            </a:pPr>
            <a:endParaRPr lang="en-US" sz="1600" b="1" dirty="0">
              <a:cs typeface="Calibri"/>
            </a:endParaRPr>
          </a:p>
        </p:txBody>
      </p:sp>
    </p:spTree>
    <p:extLst>
      <p:ext uri="{BB962C8B-B14F-4D97-AF65-F5344CB8AC3E}">
        <p14:creationId xmlns:p14="http://schemas.microsoft.com/office/powerpoint/2010/main" val="3968739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7ED3-47BA-9EF5-AFFC-055F20136251}"/>
              </a:ext>
            </a:extLst>
          </p:cNvPr>
          <p:cNvSpPr>
            <a:spLocks noGrp="1"/>
          </p:cNvSpPr>
          <p:nvPr>
            <p:ph type="title"/>
          </p:nvPr>
        </p:nvSpPr>
        <p:spPr>
          <a:solidFill>
            <a:schemeClr val="bg2"/>
          </a:solidFill>
        </p:spPr>
        <p:txBody>
          <a:bodyPr/>
          <a:lstStyle/>
          <a:p>
            <a:r>
              <a:rPr lang="en-CA" dirty="0"/>
              <a:t>Declaration of Conflict</a:t>
            </a:r>
          </a:p>
        </p:txBody>
      </p:sp>
      <p:pic>
        <p:nvPicPr>
          <p:cNvPr id="3" name="Picture 2">
            <a:extLst>
              <a:ext uri="{FF2B5EF4-FFF2-40B4-BE49-F238E27FC236}">
                <a16:creationId xmlns:a16="http://schemas.microsoft.com/office/drawing/2014/main" id="{46F48C2E-6B08-A18C-12DA-6864AF9E95FB}"/>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TextBox 3">
            <a:extLst>
              <a:ext uri="{FF2B5EF4-FFF2-40B4-BE49-F238E27FC236}">
                <a16:creationId xmlns:a16="http://schemas.microsoft.com/office/drawing/2014/main" id="{6D75D008-12CA-3EA9-129F-3864202AF569}"/>
              </a:ext>
            </a:extLst>
          </p:cNvPr>
          <p:cNvSpPr txBox="1"/>
          <p:nvPr/>
        </p:nvSpPr>
        <p:spPr>
          <a:xfrm>
            <a:off x="2919401" y="3019358"/>
            <a:ext cx="6353197" cy="1323439"/>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latin typeface="Calibri Light" panose="020F0302020204030204" pitchFamily="34" charset="0"/>
                <a:cs typeface="Calibri Light" panose="020F0302020204030204" pitchFamily="34" charset="0"/>
              </a:rPr>
              <a:t>We are presenting today with no conflicts to declare</a:t>
            </a:r>
            <a:endParaRPr lang="en-US" sz="4000" dirty="0">
              <a:latin typeface="Calibri Light" panose="020F0302020204030204" pitchFamily="34" charset="0"/>
              <a:ea typeface="Calibri"/>
              <a:cs typeface="Calibri Light" panose="020F0302020204030204" pitchFamily="34" charset="0"/>
            </a:endParaRPr>
          </a:p>
        </p:txBody>
      </p:sp>
    </p:spTree>
    <p:extLst>
      <p:ext uri="{BB962C8B-B14F-4D97-AF65-F5344CB8AC3E}">
        <p14:creationId xmlns:p14="http://schemas.microsoft.com/office/powerpoint/2010/main" val="1368652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13.59L   Immunizations</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TextBox 3">
            <a:extLst>
              <a:ext uri="{FF2B5EF4-FFF2-40B4-BE49-F238E27FC236}">
                <a16:creationId xmlns:a16="http://schemas.microsoft.com/office/drawing/2014/main" id="{FF4A4D95-D7A2-CB74-AC30-CE4F96541D3A}"/>
              </a:ext>
            </a:extLst>
          </p:cNvPr>
          <p:cNvSpPr txBox="1"/>
          <p:nvPr/>
        </p:nvSpPr>
        <p:spPr>
          <a:xfrm>
            <a:off x="-1" y="6593417"/>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alibri"/>
                <a:ea typeface="Calibri"/>
                <a:cs typeface="Calibri"/>
              </a:rPr>
              <a:t>Preamble 5.3.26</a:t>
            </a:r>
            <a:endParaRPr lang="en-US" dirty="0"/>
          </a:p>
        </p:txBody>
      </p:sp>
      <p:sp>
        <p:nvSpPr>
          <p:cNvPr id="5" name="Content Placeholder 2">
            <a:extLst>
              <a:ext uri="{FF2B5EF4-FFF2-40B4-BE49-F238E27FC236}">
                <a16:creationId xmlns:a16="http://schemas.microsoft.com/office/drawing/2014/main" id="{A4D10BCD-D420-4B2B-C58D-13C1A9051D81}"/>
              </a:ext>
            </a:extLst>
          </p:cNvPr>
          <p:cNvSpPr txBox="1">
            <a:spLocks/>
          </p:cNvSpPr>
          <p:nvPr/>
        </p:nvSpPr>
        <p:spPr>
          <a:xfrm>
            <a:off x="754856" y="1861810"/>
            <a:ext cx="10682287" cy="43614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CA" altLang="en-US" sz="1800" dirty="0">
                <a:latin typeface="Calibri Light" panose="020F0302020204030204" pitchFamily="34" charset="0"/>
                <a:cs typeface="Calibri Light" panose="020F0302020204030204" pitchFamily="34" charset="0"/>
              </a:rPr>
              <a:t>Physicians may claim for the administration of immunizations covered by the Provincial Immunization Program. </a:t>
            </a:r>
          </a:p>
          <a:p>
            <a:pPr algn="just"/>
            <a:r>
              <a:rPr lang="en-CA" altLang="en-US" sz="1800" dirty="0">
                <a:latin typeface="Calibri Light" panose="020F0302020204030204" pitchFamily="34" charset="0"/>
                <a:cs typeface="Calibri Light" panose="020F0302020204030204" pitchFamily="34" charset="0"/>
              </a:rPr>
              <a:t>E.g., 13.59L + (RO=</a:t>
            </a:r>
            <a:r>
              <a:rPr lang="en-CA" altLang="en-US" sz="1800" dirty="0" err="1">
                <a:latin typeface="Calibri Light" panose="020F0302020204030204" pitchFamily="34" charset="0"/>
                <a:cs typeface="Calibri Light" panose="020F0302020204030204" pitchFamily="34" charset="0"/>
              </a:rPr>
              <a:t>INFL</a:t>
            </a:r>
            <a:r>
              <a:rPr lang="en-CA" altLang="en-US" sz="1800" dirty="0">
                <a:latin typeface="Calibri Light" panose="020F0302020204030204" pitchFamily="34" charset="0"/>
                <a:cs typeface="Calibri Light" panose="020F0302020204030204" pitchFamily="34" charset="0"/>
              </a:rPr>
              <a:t> – Flu Shot) (RO=</a:t>
            </a:r>
            <a:r>
              <a:rPr lang="en-CA" altLang="en-US" sz="1800" dirty="0" err="1">
                <a:latin typeface="Calibri Light" panose="020F0302020204030204" pitchFamily="34" charset="0"/>
                <a:cs typeface="Calibri Light" panose="020F0302020204030204" pitchFamily="34" charset="0"/>
              </a:rPr>
              <a:t>TEDV</a:t>
            </a:r>
            <a:r>
              <a:rPr lang="en-CA" altLang="en-US" sz="1800" dirty="0">
                <a:latin typeface="Calibri Light" panose="020F0302020204030204" pitchFamily="34" charset="0"/>
                <a:cs typeface="Calibri Light" panose="020F0302020204030204" pitchFamily="34" charset="0"/>
              </a:rPr>
              <a:t> (PT=RISK) – Tetanus toxoid)</a:t>
            </a:r>
          </a:p>
          <a:p>
            <a:pPr algn="just">
              <a:spcBef>
                <a:spcPts val="0"/>
              </a:spcBef>
            </a:pPr>
            <a:endParaRPr lang="en-CA" altLang="en-US" sz="1800" dirty="0">
              <a:latin typeface="Calibri Light" panose="020F0302020204030204" pitchFamily="34" charset="0"/>
              <a:cs typeface="Calibri Light" panose="020F0302020204030204" pitchFamily="34" charset="0"/>
            </a:endParaRPr>
          </a:p>
          <a:p>
            <a:pPr algn="just"/>
            <a:r>
              <a:rPr lang="en-CA" altLang="en-US" sz="1800" dirty="0">
                <a:latin typeface="Calibri Light" panose="020F0302020204030204" pitchFamily="34" charset="0"/>
                <a:cs typeface="Calibri Light" panose="020F0302020204030204" pitchFamily="34" charset="0"/>
              </a:rPr>
              <a:t>Most provincial immunizations allow for a tray fee. Tray fees can only be billed when the cost of materials is incurred by the physician/practice.</a:t>
            </a:r>
          </a:p>
          <a:p>
            <a:pPr lvl="1" algn="just">
              <a:buFont typeface="Courier New" panose="02070309020205020404" pitchFamily="49" charset="0"/>
              <a:buChar char="o"/>
            </a:pPr>
            <a:r>
              <a:rPr lang="en-CA" altLang="en-US" sz="1800" dirty="0">
                <a:latin typeface="Calibri Light" panose="020F0302020204030204" pitchFamily="34" charset="0"/>
                <a:cs typeface="Calibri Light" panose="020F0302020204030204" pitchFamily="34" charset="0"/>
              </a:rPr>
              <a:t>A tray fee can be billed for a maximum of 4 immunizations. Enter the corresponding number of multiples on a separate claim for HSC 13.59M.</a:t>
            </a:r>
          </a:p>
          <a:p>
            <a:pPr lvl="1" algn="just">
              <a:buFont typeface="Courier New" panose="02070309020205020404" pitchFamily="49" charset="0"/>
              <a:buChar char="o"/>
            </a:pPr>
            <a:endParaRPr lang="en-CA" altLang="en-US" sz="1800" dirty="0">
              <a:latin typeface="Calibri Light" panose="020F0302020204030204" pitchFamily="34" charset="0"/>
              <a:cs typeface="Calibri Light" panose="020F0302020204030204" pitchFamily="34" charset="0"/>
            </a:endParaRPr>
          </a:p>
          <a:p>
            <a:pPr lvl="1" algn="just">
              <a:buFont typeface="Courier New" panose="02070309020205020404" pitchFamily="49" charset="0"/>
              <a:buChar char="o"/>
            </a:pPr>
            <a:r>
              <a:rPr lang="en-CA" altLang="en-US" sz="1800" dirty="0">
                <a:latin typeface="Calibri Light" panose="020F0302020204030204" pitchFamily="34" charset="0"/>
                <a:cs typeface="Calibri Light" panose="020F0302020204030204" pitchFamily="34" charset="0"/>
              </a:rPr>
              <a:t>Claims for Rotavirus (HSC 13.34A) do not allow a tray fee to be billed</a:t>
            </a:r>
          </a:p>
          <a:p>
            <a:pPr marL="285750" indent="-285750" algn="just">
              <a:spcBef>
                <a:spcPct val="20000"/>
              </a:spcBef>
              <a:buFont typeface="Arial"/>
              <a:buChar char="•"/>
            </a:pPr>
            <a:endParaRPr lang="en-CA" sz="1800" dirty="0">
              <a:latin typeface="Calibri Light" panose="020F0302020204030204" pitchFamily="34" charset="0"/>
              <a:cs typeface="Calibri Light" panose="020F0302020204030204" pitchFamily="34" charset="0"/>
            </a:endParaRPr>
          </a:p>
          <a:p>
            <a:pPr marL="285750" indent="-285750" algn="just">
              <a:spcBef>
                <a:spcPct val="20000"/>
              </a:spcBef>
              <a:buFont typeface="Arial"/>
              <a:buChar char="•"/>
            </a:pPr>
            <a:r>
              <a:rPr lang="en-CA" sz="1800" dirty="0">
                <a:latin typeface="Calibri Light" panose="020F0302020204030204" pitchFamily="34" charset="0"/>
                <a:cs typeface="Calibri Light" panose="020F0302020204030204" pitchFamily="34" charset="0"/>
              </a:rPr>
              <a:t>Classified as VADT (Visit Allowed procedure) – if a visit is also completed during this visit, both the visit and immunization(s) can be billed</a:t>
            </a:r>
          </a:p>
          <a:p>
            <a:pPr marL="285750" indent="-285750" algn="just">
              <a:spcBef>
                <a:spcPct val="20000"/>
              </a:spcBef>
              <a:buFont typeface="Arial"/>
              <a:buChar char="•"/>
            </a:pPr>
            <a:r>
              <a:rPr lang="en-CA" sz="1800" dirty="0">
                <a:latin typeface="Calibri Light" panose="020F0302020204030204" pitchFamily="34" charset="0"/>
                <a:cs typeface="Calibri Light" panose="020F0302020204030204" pitchFamily="34" charset="0"/>
              </a:rPr>
              <a:t>If the sole purpose of the visit is the immunization only, bill only the immunization(s), no office visit can be billed. </a:t>
            </a:r>
            <a:endParaRPr lang="en-US" sz="1800" dirty="0">
              <a:latin typeface="Calibri Light" panose="020F0302020204030204" pitchFamily="34" charset="0"/>
              <a:cs typeface="Calibri Light" panose="020F0302020204030204" pitchFamily="34" charset="0"/>
            </a:endParaRPr>
          </a:p>
          <a:p>
            <a:pPr lvl="1" algn="just">
              <a:buFont typeface="Courier New" panose="02070309020205020404" pitchFamily="49" charset="0"/>
              <a:buChar char="o"/>
            </a:pPr>
            <a:endParaRPr lang="en-CA" altLang="en-US" sz="1600" dirty="0">
              <a:cs typeface="Calibri"/>
            </a:endParaRPr>
          </a:p>
          <a:p>
            <a:endParaRPr lang="en-CA" altLang="en-US" sz="1600" dirty="0">
              <a:cs typeface="Calibri"/>
            </a:endParaRPr>
          </a:p>
          <a:p>
            <a:endParaRPr lang="en-CA" altLang="en-US" sz="1800" dirty="0">
              <a:cs typeface="Calibri"/>
            </a:endParaRPr>
          </a:p>
          <a:p>
            <a:pPr marL="0" indent="0">
              <a:buFont typeface="Arial" panose="020B0604020202020204" pitchFamily="34" charset="0"/>
              <a:buNone/>
            </a:pPr>
            <a:endParaRPr lang="en-CA" altLang="en-US" sz="1800" dirty="0">
              <a:cs typeface="Calibri"/>
            </a:endParaRPr>
          </a:p>
        </p:txBody>
      </p:sp>
    </p:spTree>
    <p:extLst>
      <p:ext uri="{BB962C8B-B14F-4D97-AF65-F5344CB8AC3E}">
        <p14:creationId xmlns:p14="http://schemas.microsoft.com/office/powerpoint/2010/main" val="4053178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13.59     Injections</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grpSp>
        <p:nvGrpSpPr>
          <p:cNvPr id="4" name="Group 3">
            <a:extLst>
              <a:ext uri="{FF2B5EF4-FFF2-40B4-BE49-F238E27FC236}">
                <a16:creationId xmlns:a16="http://schemas.microsoft.com/office/drawing/2014/main" id="{989108A7-4F0B-D201-93CF-5A5DB98ACF75}"/>
              </a:ext>
            </a:extLst>
          </p:cNvPr>
          <p:cNvGrpSpPr/>
          <p:nvPr/>
        </p:nvGrpSpPr>
        <p:grpSpPr>
          <a:xfrm>
            <a:off x="3723628" y="3017010"/>
            <a:ext cx="3721071" cy="619855"/>
            <a:chOff x="252107" y="2963325"/>
            <a:chExt cx="3529503" cy="383760"/>
          </a:xfrm>
        </p:grpSpPr>
        <p:sp>
          <p:nvSpPr>
            <p:cNvPr id="5" name="Rectangle: Rounded Corners 4">
              <a:extLst>
                <a:ext uri="{FF2B5EF4-FFF2-40B4-BE49-F238E27FC236}">
                  <a16:creationId xmlns:a16="http://schemas.microsoft.com/office/drawing/2014/main" id="{32E3CD47-8E3A-AB34-6316-15A1FCE0D42F}"/>
                </a:ext>
              </a:extLst>
            </p:cNvPr>
            <p:cNvSpPr/>
            <p:nvPr/>
          </p:nvSpPr>
          <p:spPr>
            <a:xfrm>
              <a:off x="252107" y="2963325"/>
              <a:ext cx="3529503" cy="3837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ectangle: Rounded Corners 4">
              <a:extLst>
                <a:ext uri="{FF2B5EF4-FFF2-40B4-BE49-F238E27FC236}">
                  <a16:creationId xmlns:a16="http://schemas.microsoft.com/office/drawing/2014/main" id="{AAFED0B3-55AC-2361-66CC-37030F47E135}"/>
                </a:ext>
              </a:extLst>
            </p:cNvPr>
            <p:cNvSpPr txBox="1"/>
            <p:nvPr/>
          </p:nvSpPr>
          <p:spPr>
            <a:xfrm>
              <a:off x="270841" y="2982059"/>
              <a:ext cx="3492035"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407" tIns="0" rIns="133407" bIns="0" numCol="1" spcCol="1270" anchor="ctr" anchorCtr="0">
              <a:noAutofit/>
            </a:bodyPr>
            <a:lstStyle/>
            <a:p>
              <a:pPr marL="0" lvl="0" indent="0" algn="l" defTabSz="577850" rtl="0">
                <a:lnSpc>
                  <a:spcPct val="90000"/>
                </a:lnSpc>
                <a:spcBef>
                  <a:spcPct val="0"/>
                </a:spcBef>
                <a:spcAft>
                  <a:spcPct val="35000"/>
                </a:spcAft>
                <a:buNone/>
              </a:pPr>
              <a:r>
                <a:rPr lang="en-CA" sz="1300" kern="1200" dirty="0"/>
                <a:t>Used for simple injections</a:t>
              </a:r>
            </a:p>
          </p:txBody>
        </p:sp>
      </p:grpSp>
      <p:grpSp>
        <p:nvGrpSpPr>
          <p:cNvPr id="7" name="Group 6">
            <a:extLst>
              <a:ext uri="{FF2B5EF4-FFF2-40B4-BE49-F238E27FC236}">
                <a16:creationId xmlns:a16="http://schemas.microsoft.com/office/drawing/2014/main" id="{F2BD5B33-E8A4-FA43-711E-8003BA71729B}"/>
              </a:ext>
            </a:extLst>
          </p:cNvPr>
          <p:cNvGrpSpPr/>
          <p:nvPr/>
        </p:nvGrpSpPr>
        <p:grpSpPr>
          <a:xfrm>
            <a:off x="1000146" y="2095660"/>
            <a:ext cx="3721071" cy="552824"/>
            <a:chOff x="252107" y="3778230"/>
            <a:chExt cx="3529503" cy="383760"/>
          </a:xfrm>
        </p:grpSpPr>
        <p:sp>
          <p:nvSpPr>
            <p:cNvPr id="8" name="Rectangle: Rounded Corners 7">
              <a:extLst>
                <a:ext uri="{FF2B5EF4-FFF2-40B4-BE49-F238E27FC236}">
                  <a16:creationId xmlns:a16="http://schemas.microsoft.com/office/drawing/2014/main" id="{C0056A3D-0EE9-7CE4-1CA0-092186191F84}"/>
                </a:ext>
              </a:extLst>
            </p:cNvPr>
            <p:cNvSpPr/>
            <p:nvPr/>
          </p:nvSpPr>
          <p:spPr>
            <a:xfrm>
              <a:off x="252107" y="3778230"/>
              <a:ext cx="3529503" cy="3837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FB935457-8274-BF63-47E1-7C8EEB2FCE2E}"/>
                </a:ext>
              </a:extLst>
            </p:cNvPr>
            <p:cNvSpPr txBox="1"/>
            <p:nvPr/>
          </p:nvSpPr>
          <p:spPr>
            <a:xfrm>
              <a:off x="270841" y="3796964"/>
              <a:ext cx="3492035"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407" tIns="0" rIns="133407" bIns="0" numCol="1" spcCol="1270" anchor="ctr" anchorCtr="0">
              <a:noAutofit/>
            </a:bodyPr>
            <a:lstStyle/>
            <a:p>
              <a:pPr marL="0" lvl="0" indent="0" algn="l" defTabSz="577850" rtl="0">
                <a:lnSpc>
                  <a:spcPct val="90000"/>
                </a:lnSpc>
                <a:spcBef>
                  <a:spcPct val="0"/>
                </a:spcBef>
                <a:spcAft>
                  <a:spcPct val="35000"/>
                </a:spcAft>
                <a:buNone/>
              </a:pPr>
              <a:r>
                <a:rPr lang="en-US" sz="1300" kern="1200"/>
                <a:t>Classified as ‘VEDT’ (visit excluded procedure)</a:t>
              </a:r>
            </a:p>
          </p:txBody>
        </p:sp>
      </p:grpSp>
      <p:grpSp>
        <p:nvGrpSpPr>
          <p:cNvPr id="15" name="Group 14">
            <a:extLst>
              <a:ext uri="{FF2B5EF4-FFF2-40B4-BE49-F238E27FC236}">
                <a16:creationId xmlns:a16="http://schemas.microsoft.com/office/drawing/2014/main" id="{6F9B4E3D-D0AE-ACD7-EB43-41192712D01E}"/>
              </a:ext>
            </a:extLst>
          </p:cNvPr>
          <p:cNvGrpSpPr/>
          <p:nvPr/>
        </p:nvGrpSpPr>
        <p:grpSpPr>
          <a:xfrm>
            <a:off x="6209580" y="3959178"/>
            <a:ext cx="3653875" cy="552824"/>
            <a:chOff x="252107" y="4593135"/>
            <a:chExt cx="3529503" cy="383760"/>
          </a:xfrm>
        </p:grpSpPr>
        <p:sp>
          <p:nvSpPr>
            <p:cNvPr id="16" name="Rectangle: Rounded Corners 15">
              <a:extLst>
                <a:ext uri="{FF2B5EF4-FFF2-40B4-BE49-F238E27FC236}">
                  <a16:creationId xmlns:a16="http://schemas.microsoft.com/office/drawing/2014/main" id="{FF32B45A-283F-71A6-7EB7-B82ECDF784D7}"/>
                </a:ext>
              </a:extLst>
            </p:cNvPr>
            <p:cNvSpPr/>
            <p:nvPr/>
          </p:nvSpPr>
          <p:spPr>
            <a:xfrm>
              <a:off x="252107" y="4593135"/>
              <a:ext cx="3529503" cy="3837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ctangle: Rounded Corners 4">
              <a:extLst>
                <a:ext uri="{FF2B5EF4-FFF2-40B4-BE49-F238E27FC236}">
                  <a16:creationId xmlns:a16="http://schemas.microsoft.com/office/drawing/2014/main" id="{0C10A467-BDF1-4CC0-3093-E4D54B4FC4B6}"/>
                </a:ext>
              </a:extLst>
            </p:cNvPr>
            <p:cNvSpPr txBox="1"/>
            <p:nvPr/>
          </p:nvSpPr>
          <p:spPr>
            <a:xfrm>
              <a:off x="270841" y="4611869"/>
              <a:ext cx="3492035"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407" tIns="0" rIns="133407" bIns="0" numCol="1" spcCol="1270" anchor="ctr" anchorCtr="0">
              <a:noAutofit/>
            </a:bodyPr>
            <a:lstStyle/>
            <a:p>
              <a:pPr marL="0" lvl="0" indent="0" algn="l" defTabSz="577850" rtl="0">
                <a:lnSpc>
                  <a:spcPct val="90000"/>
                </a:lnSpc>
                <a:spcBef>
                  <a:spcPct val="0"/>
                </a:spcBef>
                <a:spcAft>
                  <a:spcPct val="35000"/>
                </a:spcAft>
                <a:buNone/>
              </a:pPr>
              <a:r>
                <a:rPr lang="en-CA" sz="1300" kern="1200"/>
                <a:t>No tray fee billable in addition</a:t>
              </a:r>
            </a:p>
          </p:txBody>
        </p:sp>
      </p:grpSp>
      <p:grpSp>
        <p:nvGrpSpPr>
          <p:cNvPr id="18" name="Group 17">
            <a:extLst>
              <a:ext uri="{FF2B5EF4-FFF2-40B4-BE49-F238E27FC236}">
                <a16:creationId xmlns:a16="http://schemas.microsoft.com/office/drawing/2014/main" id="{9B43BAF2-F93A-6035-DBB7-21BAA89512DE}"/>
              </a:ext>
            </a:extLst>
          </p:cNvPr>
          <p:cNvGrpSpPr/>
          <p:nvPr/>
        </p:nvGrpSpPr>
        <p:grpSpPr>
          <a:xfrm>
            <a:off x="838200" y="2138600"/>
            <a:ext cx="4517571" cy="1254965"/>
            <a:chOff x="-181340" y="3970110"/>
            <a:chExt cx="5223488" cy="768819"/>
          </a:xfrm>
        </p:grpSpPr>
        <p:sp>
          <p:nvSpPr>
            <p:cNvPr id="19" name="Rectangle 18">
              <a:extLst>
                <a:ext uri="{FF2B5EF4-FFF2-40B4-BE49-F238E27FC236}">
                  <a16:creationId xmlns:a16="http://schemas.microsoft.com/office/drawing/2014/main" id="{18AE949F-E91B-9756-029E-36D3E1508BB1}"/>
                </a:ext>
              </a:extLst>
            </p:cNvPr>
            <p:cNvSpPr/>
            <p:nvPr/>
          </p:nvSpPr>
          <p:spPr>
            <a:xfrm>
              <a:off x="0" y="3970110"/>
              <a:ext cx="5042148" cy="552825"/>
            </a:xfrm>
            <a:prstGeom prst="rect">
              <a:avLst/>
            </a:prstGeom>
            <a:no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CA" dirty="0"/>
            </a:p>
          </p:txBody>
        </p:sp>
        <p:sp>
          <p:nvSpPr>
            <p:cNvPr id="20" name="TextBox 19">
              <a:extLst>
                <a:ext uri="{FF2B5EF4-FFF2-40B4-BE49-F238E27FC236}">
                  <a16:creationId xmlns:a16="http://schemas.microsoft.com/office/drawing/2014/main" id="{666CEEB4-A1D0-C83E-A46D-08D2A6ECA3CB}"/>
                </a:ext>
              </a:extLst>
            </p:cNvPr>
            <p:cNvSpPr txBox="1"/>
            <p:nvPr/>
          </p:nvSpPr>
          <p:spPr>
            <a:xfrm>
              <a:off x="-181340" y="4186104"/>
              <a:ext cx="5042148" cy="5528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91327" tIns="270764" rIns="391327" bIns="92456" numCol="1" spcCol="1270" anchor="t" anchorCtr="0">
              <a:noAutofit/>
            </a:bodyPr>
            <a:lstStyle/>
            <a:p>
              <a:pPr marL="114300" lvl="1" indent="-114300" algn="l" defTabSz="577850" rtl="0">
                <a:lnSpc>
                  <a:spcPct val="90000"/>
                </a:lnSpc>
                <a:spcBef>
                  <a:spcPct val="0"/>
                </a:spcBef>
                <a:spcAft>
                  <a:spcPct val="15000"/>
                </a:spcAft>
                <a:buChar char="•"/>
              </a:pPr>
              <a:r>
                <a:rPr lang="en-CA" sz="1300" b="1" kern="1200" dirty="0"/>
                <a:t>No visit can be claimed in conjunction. </a:t>
              </a:r>
              <a:endParaRPr lang="en-CA" sz="1300" kern="1200" dirty="0"/>
            </a:p>
          </p:txBody>
        </p:sp>
      </p:grpSp>
      <p:grpSp>
        <p:nvGrpSpPr>
          <p:cNvPr id="21" name="Group 20">
            <a:extLst>
              <a:ext uri="{FF2B5EF4-FFF2-40B4-BE49-F238E27FC236}">
                <a16:creationId xmlns:a16="http://schemas.microsoft.com/office/drawing/2014/main" id="{91FFBD56-2423-1721-693F-2D130CCAA7A6}"/>
              </a:ext>
            </a:extLst>
          </p:cNvPr>
          <p:cNvGrpSpPr/>
          <p:nvPr/>
        </p:nvGrpSpPr>
        <p:grpSpPr>
          <a:xfrm>
            <a:off x="3675779" y="3067980"/>
            <a:ext cx="4472955" cy="1270918"/>
            <a:chOff x="-129752" y="3970110"/>
            <a:chExt cx="5171900" cy="778592"/>
          </a:xfrm>
        </p:grpSpPr>
        <p:sp>
          <p:nvSpPr>
            <p:cNvPr id="22" name="Rectangle 21">
              <a:extLst>
                <a:ext uri="{FF2B5EF4-FFF2-40B4-BE49-F238E27FC236}">
                  <a16:creationId xmlns:a16="http://schemas.microsoft.com/office/drawing/2014/main" id="{3B67B1D8-AFBB-24CD-9D16-F90E3C62E94B}"/>
                </a:ext>
              </a:extLst>
            </p:cNvPr>
            <p:cNvSpPr/>
            <p:nvPr/>
          </p:nvSpPr>
          <p:spPr>
            <a:xfrm>
              <a:off x="0" y="3970110"/>
              <a:ext cx="5042148" cy="552825"/>
            </a:xfrm>
            <a:prstGeom prst="rect">
              <a:avLst/>
            </a:prstGeom>
            <a:no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CA" dirty="0"/>
            </a:p>
          </p:txBody>
        </p:sp>
        <p:sp>
          <p:nvSpPr>
            <p:cNvPr id="23" name="TextBox 22">
              <a:extLst>
                <a:ext uri="{FF2B5EF4-FFF2-40B4-BE49-F238E27FC236}">
                  <a16:creationId xmlns:a16="http://schemas.microsoft.com/office/drawing/2014/main" id="{74E79837-D993-3B83-5B4B-8AE2F8CD6820}"/>
                </a:ext>
              </a:extLst>
            </p:cNvPr>
            <p:cNvSpPr txBox="1"/>
            <p:nvPr/>
          </p:nvSpPr>
          <p:spPr>
            <a:xfrm>
              <a:off x="-129752" y="4195877"/>
              <a:ext cx="5042148" cy="5528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91327" tIns="270764" rIns="391327" bIns="92456" numCol="1" spcCol="1270" anchor="t" anchorCtr="0">
              <a:noAutofit/>
            </a:bodyPr>
            <a:lstStyle/>
            <a:p>
              <a:pPr marL="114300" lvl="1" indent="-114300" algn="l" defTabSz="577850" rtl="0">
                <a:lnSpc>
                  <a:spcPct val="90000"/>
                </a:lnSpc>
                <a:spcBef>
                  <a:spcPct val="0"/>
                </a:spcBef>
                <a:spcAft>
                  <a:spcPct val="15000"/>
                </a:spcAft>
                <a:buChar char="•"/>
              </a:pPr>
              <a:r>
                <a:rPr lang="en-CA" sz="1300" b="1" dirty="0"/>
                <a:t>Such as B12, Depo-Provera</a:t>
              </a:r>
              <a:endParaRPr lang="en-CA" sz="1300" kern="1200" dirty="0"/>
            </a:p>
          </p:txBody>
        </p:sp>
      </p:grpSp>
    </p:spTree>
    <p:extLst>
      <p:ext uri="{BB962C8B-B14F-4D97-AF65-F5344CB8AC3E}">
        <p14:creationId xmlns:p14="http://schemas.microsoft.com/office/powerpoint/2010/main" val="2184213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TPR1   Telephone Prescription Renewal</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Content Placeholder 2">
            <a:extLst>
              <a:ext uri="{FF2B5EF4-FFF2-40B4-BE49-F238E27FC236}">
                <a16:creationId xmlns:a16="http://schemas.microsoft.com/office/drawing/2014/main" id="{945E42D8-FD43-0131-8367-57EEF8314E7D}"/>
              </a:ext>
            </a:extLst>
          </p:cNvPr>
          <p:cNvSpPr txBox="1">
            <a:spLocks/>
          </p:cNvSpPr>
          <p:nvPr/>
        </p:nvSpPr>
        <p:spPr>
          <a:xfrm>
            <a:off x="907566" y="2004255"/>
            <a:ext cx="10446233" cy="30809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800" dirty="0">
                <a:cs typeface="Calibri Light" panose="020F0302020204030204" pitchFamily="34" charset="0"/>
              </a:rPr>
              <a:t>Billable by Family Physicians when you are requested by a patient to communicate a prescription renewal by phone, fax, or email with no requirement to see the patient for an in-person visit. </a:t>
            </a:r>
          </a:p>
          <a:p>
            <a:pPr algn="just"/>
            <a:r>
              <a:rPr lang="en-US" sz="1800" dirty="0">
                <a:cs typeface="Calibri Light" panose="020F0302020204030204" pitchFamily="34" charset="0"/>
              </a:rPr>
              <a:t>Cannot be used when writing new prescriptions or when billing a visit with the patient on the same day</a:t>
            </a:r>
          </a:p>
          <a:p>
            <a:pPr algn="just"/>
            <a:r>
              <a:rPr lang="en-US" sz="1800" dirty="0"/>
              <a:t>Documentation on the patient’s chart must indicate that this service was initiated at the patients request. The drug, dose, and amount prescribed must be documented. These can be done in the form of a visit note and must be retrievable upon request</a:t>
            </a:r>
            <a:endParaRPr lang="en-US" sz="1800" dirty="0">
              <a:cs typeface="Calibri Light" panose="020F0302020204030204" pitchFamily="34" charset="0"/>
            </a:endParaRPr>
          </a:p>
        </p:txBody>
      </p:sp>
      <p:sp>
        <p:nvSpPr>
          <p:cNvPr id="5" name="TextBox 4">
            <a:extLst>
              <a:ext uri="{FF2B5EF4-FFF2-40B4-BE49-F238E27FC236}">
                <a16:creationId xmlns:a16="http://schemas.microsoft.com/office/drawing/2014/main" id="{34B5C96D-E473-B8C7-FFCB-0F4FB0BA9F87}"/>
              </a:ext>
            </a:extLst>
          </p:cNvPr>
          <p:cNvSpPr txBox="1"/>
          <p:nvPr/>
        </p:nvSpPr>
        <p:spPr>
          <a:xfrm>
            <a:off x="42332" y="6604000"/>
            <a:ext cx="306476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alibri"/>
                <a:cs typeface="Calibri"/>
                <a:hlinkClick r:id="rId4"/>
              </a:rPr>
              <a:t>https://msi.medavie.bluecross.ca/interim-fees/</a:t>
            </a:r>
            <a:r>
              <a:rPr lang="en-US" sz="1100" dirty="0">
                <a:latin typeface="Calibri"/>
                <a:cs typeface="Calibri"/>
              </a:rPr>
              <a:t> </a:t>
            </a:r>
            <a:endParaRPr lang="en-US" dirty="0"/>
          </a:p>
        </p:txBody>
      </p:sp>
    </p:spTree>
    <p:extLst>
      <p:ext uri="{BB962C8B-B14F-4D97-AF65-F5344CB8AC3E}">
        <p14:creationId xmlns:p14="http://schemas.microsoft.com/office/powerpoint/2010/main" val="4116703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AHCP1   </a:t>
            </a:r>
            <a:r>
              <a:rPr lang="en-CA" sz="4000" dirty="0"/>
              <a:t>Allied Health Care Provider to Physician</a:t>
            </a:r>
            <a:endParaRPr lang="en-CA" dirty="0"/>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TextBox 3">
            <a:extLst>
              <a:ext uri="{FF2B5EF4-FFF2-40B4-BE49-F238E27FC236}">
                <a16:creationId xmlns:a16="http://schemas.microsoft.com/office/drawing/2014/main" id="{F271EA20-2D0A-0070-E8EE-2A0ABB493711}"/>
              </a:ext>
            </a:extLst>
          </p:cNvPr>
          <p:cNvSpPr txBox="1"/>
          <p:nvPr/>
        </p:nvSpPr>
        <p:spPr>
          <a:xfrm>
            <a:off x="1526959" y="1968210"/>
            <a:ext cx="8602462"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a:buChar char="•"/>
            </a:pPr>
            <a:r>
              <a:rPr lang="en-US" sz="1600" dirty="0">
                <a:latin typeface="Calibri Light" panose="020F0302020204030204" pitchFamily="34" charset="0"/>
                <a:cs typeface="Calibri Light" panose="020F0302020204030204" pitchFamily="34" charset="0"/>
              </a:rPr>
              <a:t>To provide advice via phone, fax, email or face to face when you have a conversation with an allied health care practitioner regarding a patient with whom you have an established relationship to determine a management decision.</a:t>
            </a:r>
          </a:p>
          <a:p>
            <a:pPr algn="just"/>
            <a:endParaRPr lang="en-US" sz="1600" dirty="0">
              <a:latin typeface="Calibri Light" panose="020F0302020204030204" pitchFamily="34" charset="0"/>
              <a:cs typeface="Calibri Light" panose="020F0302020204030204" pitchFamily="34" charset="0"/>
            </a:endParaRPr>
          </a:p>
          <a:p>
            <a:pPr marL="285750" indent="-285750" algn="just">
              <a:buFont typeface="Arial"/>
              <a:buChar char="•"/>
            </a:pPr>
            <a:r>
              <a:rPr lang="en-US" sz="1600" dirty="0">
                <a:latin typeface="Calibri Light" panose="020F0302020204030204" pitchFamily="34" charset="0"/>
                <a:cs typeface="Calibri Light" panose="020F0302020204030204" pitchFamily="34" charset="0"/>
              </a:rPr>
              <a:t>Intended to compensate for unexpected interruptions to your normal practice routine and includes the time needed to make chart updates after the discussion</a:t>
            </a:r>
          </a:p>
          <a:p>
            <a:pPr algn="just"/>
            <a:endParaRPr lang="en-US" sz="1600" dirty="0">
              <a:latin typeface="Calibri Light" panose="020F0302020204030204" pitchFamily="34" charset="0"/>
              <a:cs typeface="Calibri Light" panose="020F0302020204030204" pitchFamily="34" charset="0"/>
            </a:endParaRPr>
          </a:p>
          <a:p>
            <a:pPr marL="285750" indent="-285750" algn="just">
              <a:buFont typeface="Arial"/>
              <a:buChar char="•"/>
            </a:pPr>
            <a:r>
              <a:rPr lang="en-US" sz="1600" dirty="0">
                <a:latin typeface="Calibri Light" panose="020F0302020204030204" pitchFamily="34" charset="0"/>
                <a:cs typeface="Calibri Light" panose="020F0302020204030204" pitchFamily="34" charset="0"/>
              </a:rPr>
              <a:t>Can only be used for interactions with providers outside of your practice and must be recorded in the patient's chart</a:t>
            </a:r>
          </a:p>
          <a:p>
            <a:pPr marL="285750" indent="-285750" algn="just">
              <a:buFont typeface="Arial"/>
              <a:buChar char="•"/>
            </a:pPr>
            <a:endParaRPr lang="en-US" sz="1600" dirty="0">
              <a:latin typeface="Calibri Light" panose="020F0302020204030204" pitchFamily="34" charset="0"/>
              <a:cs typeface="Calibri Light" panose="020F0302020204030204" pitchFamily="34" charset="0"/>
            </a:endParaRPr>
          </a:p>
          <a:p>
            <a:pPr marL="285750" indent="-285750" algn="just">
              <a:buFont typeface="Arial"/>
              <a:buChar char="•"/>
            </a:pPr>
            <a:r>
              <a:rPr lang="en-US" sz="1600" dirty="0">
                <a:latin typeface="Calibri Light" panose="020F0302020204030204" pitchFamily="34" charset="0"/>
                <a:cs typeface="Calibri Light" panose="020F0302020204030204" pitchFamily="34" charset="0"/>
              </a:rPr>
              <a:t>Full billing guidelines are available in the Interim Fee Reference Guide</a:t>
            </a:r>
          </a:p>
        </p:txBody>
      </p:sp>
      <p:sp>
        <p:nvSpPr>
          <p:cNvPr id="5" name="TextBox 4">
            <a:extLst>
              <a:ext uri="{FF2B5EF4-FFF2-40B4-BE49-F238E27FC236}">
                <a16:creationId xmlns:a16="http://schemas.microsoft.com/office/drawing/2014/main" id="{FBBEFBF2-4849-5CC5-BBD0-88076D0BDE05}"/>
              </a:ext>
            </a:extLst>
          </p:cNvPr>
          <p:cNvSpPr txBox="1"/>
          <p:nvPr/>
        </p:nvSpPr>
        <p:spPr>
          <a:xfrm>
            <a:off x="42332" y="6604000"/>
            <a:ext cx="306476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alibri"/>
                <a:cs typeface="Calibri"/>
                <a:hlinkClick r:id="rId4"/>
              </a:rPr>
              <a:t>https://msi.medavie.bluecross.ca/interim-fees/</a:t>
            </a:r>
            <a:r>
              <a:rPr lang="en-US" sz="1100" dirty="0">
                <a:latin typeface="Calibri"/>
                <a:cs typeface="Calibri"/>
              </a:rPr>
              <a:t> </a:t>
            </a:r>
            <a:endParaRPr lang="en-US" dirty="0"/>
          </a:p>
        </p:txBody>
      </p:sp>
    </p:spTree>
    <p:extLst>
      <p:ext uri="{BB962C8B-B14F-4D97-AF65-F5344CB8AC3E}">
        <p14:creationId xmlns:p14="http://schemas.microsoft.com/office/powerpoint/2010/main" val="30850473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08.49A   Counselling</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TextBox 3">
            <a:extLst>
              <a:ext uri="{FF2B5EF4-FFF2-40B4-BE49-F238E27FC236}">
                <a16:creationId xmlns:a16="http://schemas.microsoft.com/office/drawing/2014/main" id="{3D46EDBF-2A14-DADC-F850-C052257EA624}"/>
              </a:ext>
            </a:extLst>
          </p:cNvPr>
          <p:cNvSpPr txBox="1"/>
          <p:nvPr/>
        </p:nvSpPr>
        <p:spPr>
          <a:xfrm>
            <a:off x="838200" y="1822786"/>
            <a:ext cx="10515600" cy="45735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buFont typeface="Arial,Sans-Serif"/>
              <a:buChar char="•"/>
            </a:pPr>
            <a:r>
              <a:rPr lang="en-CA" sz="1600" dirty="0">
                <a:latin typeface="Calibri Light" panose="020F0302020204030204" pitchFamily="34" charset="0"/>
                <a:cs typeface="Calibri Light" panose="020F0302020204030204" pitchFamily="34" charset="0"/>
              </a:rPr>
              <a:t>Prolonged discussions directed at addressing problems associated with acute adjustment disorder or bereavement.</a:t>
            </a:r>
            <a:endParaRPr lang="en-US" sz="1600" dirty="0">
              <a:latin typeface="Calibri Light" panose="020F0302020204030204" pitchFamily="34" charset="0"/>
              <a:cs typeface="Calibri Light" panose="020F0302020204030204" pitchFamily="34" charset="0"/>
            </a:endParaRPr>
          </a:p>
          <a:p>
            <a:pPr marL="285750" indent="-285750">
              <a:spcBef>
                <a:spcPct val="20000"/>
              </a:spcBef>
              <a:buFont typeface="Arial,Sans-Serif"/>
              <a:buChar char="•"/>
            </a:pPr>
            <a:endParaRPr lang="en-CA" sz="1600" dirty="0">
              <a:latin typeface="Calibri Light" panose="020F0302020204030204" pitchFamily="34" charset="0"/>
              <a:cs typeface="Calibri Light" panose="020F0302020204030204" pitchFamily="34" charset="0"/>
            </a:endParaRPr>
          </a:p>
          <a:p>
            <a:pPr marL="285750" indent="-285750" algn="just">
              <a:spcBef>
                <a:spcPct val="20000"/>
              </a:spcBef>
              <a:buFont typeface="Arial,Sans-Serif"/>
              <a:buChar char="•"/>
            </a:pPr>
            <a:r>
              <a:rPr lang="en-CA" sz="1600" dirty="0">
                <a:latin typeface="Calibri Light" panose="020F0302020204030204" pitchFamily="34" charset="0"/>
                <a:cs typeface="Calibri Light" panose="020F0302020204030204" pitchFamily="34" charset="0"/>
              </a:rPr>
              <a:t>May be claimed by family physicians for patients who meet the current DSM dx criteria for a mental health disorder.</a:t>
            </a:r>
          </a:p>
          <a:p>
            <a:pPr marL="285750" indent="-285750">
              <a:spcBef>
                <a:spcPct val="20000"/>
              </a:spcBef>
              <a:buFont typeface="Arial,Sans-Serif"/>
              <a:buChar char="•"/>
            </a:pPr>
            <a:endParaRPr lang="en-CA" sz="1600" dirty="0">
              <a:latin typeface="Calibri Light" panose="020F0302020204030204" pitchFamily="34" charset="0"/>
              <a:cs typeface="Calibri Light" panose="020F0302020204030204" pitchFamily="34" charset="0"/>
            </a:endParaRPr>
          </a:p>
          <a:p>
            <a:pPr marL="285750" indent="-285750" algn="just">
              <a:spcBef>
                <a:spcPct val="20000"/>
              </a:spcBef>
              <a:buFont typeface="Arial,Sans-Serif"/>
              <a:buChar char="•"/>
            </a:pPr>
            <a:r>
              <a:rPr lang="en-CA" sz="1600" dirty="0">
                <a:latin typeface="Calibri Light" panose="020F0302020204030204" pitchFamily="34" charset="0"/>
                <a:cs typeface="Calibri Light" panose="020F0302020204030204" pitchFamily="34" charset="0"/>
              </a:rPr>
              <a:t>May be claimed in 15 min intervals</a:t>
            </a:r>
            <a:endParaRPr lang="en-US" sz="1600" dirty="0">
              <a:latin typeface="Calibri Light" panose="020F0302020204030204" pitchFamily="34" charset="0"/>
              <a:cs typeface="Calibri Light" panose="020F0302020204030204" pitchFamily="34" charset="0"/>
            </a:endParaRPr>
          </a:p>
          <a:p>
            <a:pPr marL="742950" lvl="1" indent="-285750" algn="just">
              <a:spcBef>
                <a:spcPct val="20000"/>
              </a:spcBef>
              <a:buFont typeface="Wingdings,Sans-Serif"/>
              <a:buChar char="v"/>
            </a:pPr>
            <a:r>
              <a:rPr lang="en-CA" sz="1600" dirty="0">
                <a:latin typeface="Calibri Light" panose="020F0302020204030204" pitchFamily="34" charset="0"/>
                <a:cs typeface="Calibri Light" panose="020F0302020204030204" pitchFamily="34" charset="0"/>
              </a:rPr>
              <a:t>At least 80% of the time claimed must be spent in direct patient intervention.</a:t>
            </a:r>
          </a:p>
          <a:p>
            <a:pPr marL="742950" lvl="1" indent="-285750" algn="just">
              <a:spcBef>
                <a:spcPct val="20000"/>
              </a:spcBef>
              <a:buFont typeface="Wingdings,Sans-Serif"/>
              <a:buChar char="v"/>
            </a:pPr>
            <a:endParaRPr lang="en-CA" sz="1600" dirty="0">
              <a:latin typeface="Calibri Light" panose="020F0302020204030204" pitchFamily="34" charset="0"/>
              <a:cs typeface="Calibri Light" panose="020F0302020204030204" pitchFamily="34" charset="0"/>
            </a:endParaRPr>
          </a:p>
          <a:p>
            <a:pPr lvl="0" rtl="0"/>
            <a:r>
              <a:rPr lang="en-CA" sz="1600" b="1" dirty="0">
                <a:latin typeface="Calibri Light" panose="020F0302020204030204" pitchFamily="34" charset="0"/>
                <a:ea typeface="Arial"/>
                <a:cs typeface="Calibri Light" panose="020F0302020204030204" pitchFamily="34" charset="0"/>
              </a:rPr>
              <a:t>Documentation requirements:</a:t>
            </a:r>
            <a:r>
              <a:rPr lang="en-US" sz="1600" dirty="0">
                <a:latin typeface="Calibri Light" panose="020F0302020204030204" pitchFamily="34" charset="0"/>
                <a:ea typeface="Arial"/>
                <a:cs typeface="Calibri Light" panose="020F0302020204030204" pitchFamily="34" charset="0"/>
              </a:rPr>
              <a:t>​</a:t>
            </a:r>
            <a:endParaRPr lang="en-US" sz="1600" dirty="0">
              <a:latin typeface="Calibri Light" panose="020F0302020204030204" pitchFamily="34" charset="0"/>
              <a:cs typeface="Calibri Light" panose="020F0302020204030204" pitchFamily="34" charset="0"/>
            </a:endParaRPr>
          </a:p>
          <a:p>
            <a:pPr marL="285750" indent="-285750" algn="just" rtl="0">
              <a:buFont typeface="Arial"/>
              <a:buChar char="•"/>
            </a:pPr>
            <a:r>
              <a:rPr lang="en-CA" sz="1600" dirty="0">
                <a:latin typeface="Calibri Light" panose="020F0302020204030204" pitchFamily="34" charset="0"/>
                <a:ea typeface="Arial"/>
                <a:cs typeface="Calibri Light" panose="020F0302020204030204" pitchFamily="34" charset="0"/>
              </a:rPr>
              <a:t>Presenting problem should be outlined as well as advice given</a:t>
            </a:r>
            <a:r>
              <a:rPr lang="en-US" sz="1600" dirty="0">
                <a:latin typeface="Calibri Light" panose="020F0302020204030204" pitchFamily="34" charset="0"/>
                <a:ea typeface="Arial"/>
                <a:cs typeface="Calibri Light" panose="020F0302020204030204" pitchFamily="34" charset="0"/>
              </a:rPr>
              <a:t>​</a:t>
            </a:r>
          </a:p>
          <a:p>
            <a:pPr marL="285750" indent="-285750" algn="just" rtl="0">
              <a:buFont typeface="Arial"/>
              <a:buChar char="•"/>
            </a:pPr>
            <a:r>
              <a:rPr lang="en-CA" sz="1600" dirty="0">
                <a:latin typeface="Calibri Light" panose="020F0302020204030204" pitchFamily="34" charset="0"/>
                <a:ea typeface="Arial"/>
                <a:cs typeface="Calibri Light" panose="020F0302020204030204" pitchFamily="34" charset="0"/>
              </a:rPr>
              <a:t>Ongoing management/treatment plan</a:t>
            </a:r>
            <a:r>
              <a:rPr lang="en-US" sz="1600" dirty="0">
                <a:latin typeface="Calibri Light" panose="020F0302020204030204" pitchFamily="34" charset="0"/>
                <a:ea typeface="Arial"/>
                <a:cs typeface="Calibri Light" panose="020F0302020204030204" pitchFamily="34" charset="0"/>
              </a:rPr>
              <a:t>​</a:t>
            </a:r>
          </a:p>
          <a:p>
            <a:pPr marL="285750" indent="-285750" algn="just">
              <a:buFont typeface="Arial"/>
              <a:buChar char="•"/>
            </a:pPr>
            <a:r>
              <a:rPr lang="en-CA" sz="1600" dirty="0">
                <a:latin typeface="Calibri Light" panose="020F0302020204030204" pitchFamily="34" charset="0"/>
                <a:ea typeface="Arial"/>
                <a:cs typeface="Calibri Light" panose="020F0302020204030204" pitchFamily="34" charset="0"/>
              </a:rPr>
              <a:t>The recording of symptoms followed by "long discussion" "counselled" etc., is not considered sufficient documentation</a:t>
            </a:r>
            <a:r>
              <a:rPr lang="en-US" sz="1600" dirty="0">
                <a:latin typeface="Calibri Light" panose="020F0302020204030204" pitchFamily="34" charset="0"/>
                <a:ea typeface="Arial"/>
                <a:cs typeface="Calibri Light" panose="020F0302020204030204" pitchFamily="34" charset="0"/>
              </a:rPr>
              <a:t>​</a:t>
            </a:r>
          </a:p>
          <a:p>
            <a:pPr marL="742950" lvl="1" indent="-285750" algn="just" rtl="0">
              <a:buFont typeface="Wingdings"/>
              <a:buChar char="v"/>
            </a:pPr>
            <a:r>
              <a:rPr lang="en-CA" sz="1600" u="sng" dirty="0">
                <a:latin typeface="Calibri Light" panose="020F0302020204030204" pitchFamily="34" charset="0"/>
                <a:ea typeface="Arial"/>
                <a:cs typeface="Calibri Light" panose="020F0302020204030204" pitchFamily="34" charset="0"/>
              </a:rPr>
              <a:t>Documentation MUST be as specific as possible</a:t>
            </a:r>
            <a:r>
              <a:rPr lang="en-US" sz="1600" u="sng" dirty="0">
                <a:latin typeface="Calibri Light" panose="020F0302020204030204" pitchFamily="34" charset="0"/>
                <a:ea typeface="Arial"/>
                <a:cs typeface="Calibri Light" panose="020F0302020204030204" pitchFamily="34" charset="0"/>
              </a:rPr>
              <a:t>​</a:t>
            </a:r>
            <a:endParaRPr lang="en-US" sz="1600" dirty="0">
              <a:latin typeface="Calibri Light" panose="020F0302020204030204" pitchFamily="34" charset="0"/>
              <a:ea typeface="Arial"/>
              <a:cs typeface="Calibri Light" panose="020F0302020204030204" pitchFamily="34" charset="0"/>
            </a:endParaRPr>
          </a:p>
          <a:p>
            <a:pPr marL="285750" indent="-285750" rtl="0">
              <a:buFont typeface="Arial"/>
              <a:buChar char="•"/>
            </a:pPr>
            <a:r>
              <a:rPr lang="en-CA" sz="1600" dirty="0">
                <a:latin typeface="Calibri Light" panose="020F0302020204030204" pitchFamily="34" charset="0"/>
                <a:ea typeface="Arial"/>
                <a:cs typeface="Calibri Light" panose="020F0302020204030204" pitchFamily="34" charset="0"/>
              </a:rPr>
              <a:t>Start and stop times</a:t>
            </a:r>
          </a:p>
          <a:p>
            <a:pPr marL="285750" indent="-285750" rtl="0">
              <a:buFont typeface="Arial"/>
              <a:buChar char="•"/>
            </a:pPr>
            <a:endParaRPr lang="en-CA" sz="1600" b="1" dirty="0">
              <a:latin typeface="Calibri Light" panose="020F0302020204030204" pitchFamily="34" charset="0"/>
              <a:cs typeface="Calibri Light" panose="020F0302020204030204" pitchFamily="34" charset="0"/>
            </a:endParaRPr>
          </a:p>
          <a:p>
            <a:pPr rtl="0"/>
            <a:endParaRPr lang="en-CA" sz="1600" b="1" dirty="0">
              <a:latin typeface="Calibri Light" panose="020F0302020204030204" pitchFamily="34" charset="0"/>
              <a:cs typeface="Calibri Light" panose="020F0302020204030204" pitchFamily="34" charset="0"/>
            </a:endParaRPr>
          </a:p>
          <a:p>
            <a:pPr rtl="0"/>
            <a:r>
              <a:rPr lang="en-CA" sz="1600" b="1" dirty="0">
                <a:latin typeface="Calibri Light" panose="020F0302020204030204" pitchFamily="34" charset="0"/>
                <a:cs typeface="Calibri Light" panose="020F0302020204030204" pitchFamily="34" charset="0"/>
              </a:rPr>
              <a:t>Note: </a:t>
            </a:r>
            <a:r>
              <a:rPr lang="en-CA" sz="1600" i="1" dirty="0">
                <a:latin typeface="Calibri Light" panose="020F0302020204030204" pitchFamily="34" charset="0"/>
                <a:cs typeface="Calibri Light" panose="020F0302020204030204" pitchFamily="34" charset="0"/>
              </a:rPr>
              <a:t>Not to be used for prolonged visits for medical problems.  Document well what you discussed and therapeutic interventions as well as the start and stop times of the visit</a:t>
            </a:r>
            <a:endParaRPr lang="en-US" sz="1600" dirty="0">
              <a:latin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728E173C-54AB-338C-76B0-837539FE03DD}"/>
              </a:ext>
            </a:extLst>
          </p:cNvPr>
          <p:cNvSpPr txBox="1"/>
          <p:nvPr/>
        </p:nvSpPr>
        <p:spPr>
          <a:xfrm>
            <a:off x="42333" y="6604000"/>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Calibri"/>
                <a:ea typeface="Calibri"/>
                <a:cs typeface="Calibri"/>
              </a:rPr>
              <a:t>Preamble 5.2.151</a:t>
            </a:r>
            <a:endParaRPr lang="en-US"/>
          </a:p>
        </p:txBody>
      </p:sp>
    </p:spTree>
    <p:extLst>
      <p:ext uri="{BB962C8B-B14F-4D97-AF65-F5344CB8AC3E}">
        <p14:creationId xmlns:p14="http://schemas.microsoft.com/office/powerpoint/2010/main" val="20979056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08.49C   Lifestyle Counselling </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Content Placeholder 2">
            <a:extLst>
              <a:ext uri="{FF2B5EF4-FFF2-40B4-BE49-F238E27FC236}">
                <a16:creationId xmlns:a16="http://schemas.microsoft.com/office/drawing/2014/main" id="{3D677275-D5D3-D195-0E63-3425B2EBE1AC}"/>
              </a:ext>
            </a:extLst>
          </p:cNvPr>
          <p:cNvSpPr txBox="1">
            <a:spLocks/>
          </p:cNvSpPr>
          <p:nvPr/>
        </p:nvSpPr>
        <p:spPr>
          <a:xfrm>
            <a:off x="1291585" y="1855387"/>
            <a:ext cx="9608829" cy="47477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CA" altLang="en-US" sz="1600" dirty="0">
                <a:latin typeface="Calibri Light" panose="020F0302020204030204" pitchFamily="34" charset="0"/>
                <a:cs typeface="Calibri Light" panose="020F0302020204030204" pitchFamily="34" charset="0"/>
              </a:rPr>
              <a:t>Prolonged discussion where the physician attempts to direct the patient in the proper management of a health-related concern. E.G., lipid or dietary counselling, AIDS advice, smoking cessation.</a:t>
            </a:r>
          </a:p>
          <a:p>
            <a:pPr marL="0" indent="0" algn="just">
              <a:buFont typeface="Arial" panose="020B0604020202020204" pitchFamily="34" charset="0"/>
              <a:buNone/>
            </a:pPr>
            <a:endParaRPr lang="en-CA" altLang="en-US" sz="1600" dirty="0">
              <a:latin typeface="Calibri Light" panose="020F0302020204030204" pitchFamily="34" charset="0"/>
              <a:cs typeface="Calibri Light" panose="020F0302020204030204" pitchFamily="34" charset="0"/>
            </a:endParaRPr>
          </a:p>
          <a:p>
            <a:pPr algn="just"/>
            <a:r>
              <a:rPr lang="en-CA" altLang="en-US" sz="1600" dirty="0">
                <a:latin typeface="Calibri Light" panose="020F0302020204030204" pitchFamily="34" charset="0"/>
                <a:cs typeface="Calibri Light" panose="020F0302020204030204" pitchFamily="34" charset="0"/>
              </a:rPr>
              <a:t>This is only billable by the GP providing ongoing primary care to the patient</a:t>
            </a:r>
          </a:p>
          <a:p>
            <a:pPr algn="just"/>
            <a:endParaRPr lang="en-CA" altLang="en-US" sz="1600" dirty="0">
              <a:latin typeface="Calibri Light" panose="020F0302020204030204" pitchFamily="34" charset="0"/>
              <a:cs typeface="Calibri Light" panose="020F0302020204030204" pitchFamily="34" charset="0"/>
            </a:endParaRPr>
          </a:p>
          <a:p>
            <a:pPr algn="just"/>
            <a:r>
              <a:rPr lang="en-CA" altLang="en-US" sz="1600" dirty="0">
                <a:latin typeface="Calibri Light" panose="020F0302020204030204" pitchFamily="34" charset="0"/>
                <a:cs typeface="Calibri Light" panose="020F0302020204030204" pitchFamily="34" charset="0"/>
              </a:rPr>
              <a:t>May be claimed in 15 min intervals</a:t>
            </a:r>
          </a:p>
          <a:p>
            <a:pPr marL="0" indent="0" algn="just">
              <a:buFont typeface="Arial" panose="020B0604020202020204" pitchFamily="34" charset="0"/>
              <a:buNone/>
            </a:pPr>
            <a:endParaRPr lang="en-CA" altLang="en-US" sz="1600" dirty="0">
              <a:latin typeface="Calibri Light" panose="020F0302020204030204" pitchFamily="34" charset="0"/>
              <a:cs typeface="Calibri Light" panose="020F0302020204030204" pitchFamily="34" charset="0"/>
            </a:endParaRPr>
          </a:p>
          <a:p>
            <a:pPr algn="just"/>
            <a:r>
              <a:rPr lang="en-CA" altLang="en-US" sz="1600" dirty="0">
                <a:latin typeface="Calibri Light" panose="020F0302020204030204" pitchFamily="34" charset="0"/>
                <a:cs typeface="Calibri Light" panose="020F0302020204030204" pitchFamily="34" charset="0"/>
              </a:rPr>
              <a:t>At least 80% of the time claimed must be spent in direct patient intervention.</a:t>
            </a:r>
          </a:p>
          <a:p>
            <a:pPr algn="just"/>
            <a:endParaRPr lang="en-CA" altLang="en-US" sz="1600" dirty="0">
              <a:latin typeface="Calibri Light" panose="020F0302020204030204" pitchFamily="34" charset="0"/>
              <a:cs typeface="Calibri Light" panose="020F0302020204030204" pitchFamily="34" charset="0"/>
            </a:endParaRPr>
          </a:p>
          <a:p>
            <a:pPr algn="just"/>
            <a:r>
              <a:rPr lang="en-CA" altLang="en-US" sz="1600" dirty="0">
                <a:latin typeface="Calibri Light" panose="020F0302020204030204" pitchFamily="34" charset="0"/>
                <a:cs typeface="Calibri Light" panose="020F0302020204030204" pitchFamily="34" charset="0"/>
              </a:rPr>
              <a:t>Document the start and stop times of the visit in the chart as well as the </a:t>
            </a:r>
            <a:r>
              <a:rPr lang="en-CA" altLang="en-US" sz="1600" b="1" u="sng" dirty="0">
                <a:latin typeface="Calibri Light" panose="020F0302020204030204" pitchFamily="34" charset="0"/>
                <a:cs typeface="Calibri Light" panose="020F0302020204030204" pitchFamily="34" charset="0"/>
              </a:rPr>
              <a:t>specifics</a:t>
            </a:r>
            <a:r>
              <a:rPr lang="en-CA" altLang="en-US" sz="1600" dirty="0">
                <a:latin typeface="Calibri Light" panose="020F0302020204030204" pitchFamily="34" charset="0"/>
                <a:cs typeface="Calibri Light" panose="020F0302020204030204" pitchFamily="34" charset="0"/>
              </a:rPr>
              <a:t> of the discussion.</a:t>
            </a:r>
          </a:p>
          <a:p>
            <a:endParaRPr lang="en-CA" altLang="en-US" sz="2000" dirty="0"/>
          </a:p>
          <a:p>
            <a:endParaRPr lang="en-CA" altLang="en-US" sz="2000" dirty="0"/>
          </a:p>
          <a:p>
            <a:endParaRPr lang="en-CA" altLang="en-US" sz="2000" dirty="0">
              <a:cs typeface="Calibri"/>
            </a:endParaRPr>
          </a:p>
        </p:txBody>
      </p:sp>
      <p:sp>
        <p:nvSpPr>
          <p:cNvPr id="5" name="TextBox 4">
            <a:extLst>
              <a:ext uri="{FF2B5EF4-FFF2-40B4-BE49-F238E27FC236}">
                <a16:creationId xmlns:a16="http://schemas.microsoft.com/office/drawing/2014/main" id="{FC493753-53B7-8EE2-66D6-B2DC5DA841DF}"/>
              </a:ext>
            </a:extLst>
          </p:cNvPr>
          <p:cNvSpPr txBox="1"/>
          <p:nvPr/>
        </p:nvSpPr>
        <p:spPr>
          <a:xfrm>
            <a:off x="0" y="6614582"/>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Calibri"/>
                <a:ea typeface="Calibri"/>
                <a:cs typeface="Calibri"/>
              </a:rPr>
              <a:t>Preamble 5.2.156</a:t>
            </a:r>
            <a:endParaRPr lang="en-US"/>
          </a:p>
        </p:txBody>
      </p:sp>
    </p:spTree>
    <p:extLst>
      <p:ext uri="{BB962C8B-B14F-4D97-AF65-F5344CB8AC3E}">
        <p14:creationId xmlns:p14="http://schemas.microsoft.com/office/powerpoint/2010/main" val="883610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08.49B   Psychotherapy</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Content Placeholder 2">
            <a:extLst>
              <a:ext uri="{FF2B5EF4-FFF2-40B4-BE49-F238E27FC236}">
                <a16:creationId xmlns:a16="http://schemas.microsoft.com/office/drawing/2014/main" id="{93CD62DE-0FA4-6B3F-B535-D9B0728ECF17}"/>
              </a:ext>
            </a:extLst>
          </p:cNvPr>
          <p:cNvSpPr txBox="1">
            <a:spLocks/>
          </p:cNvSpPr>
          <p:nvPr/>
        </p:nvSpPr>
        <p:spPr>
          <a:xfrm>
            <a:off x="838201" y="1793145"/>
            <a:ext cx="10515600" cy="4891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r>
              <a:rPr lang="en-CA" sz="1600" dirty="0">
                <a:latin typeface="Calibri Light" panose="020F0302020204030204" pitchFamily="34" charset="0"/>
                <a:cs typeface="Calibri Light" panose="020F0302020204030204" pitchFamily="34" charset="0"/>
              </a:rPr>
              <a:t>Treatment for mental illness, behavioral maladaptation and/or other problems that are assumed to be of an emotional nature in which a physician deliberately establishes a professional relationship with a patient for the purposes of removing, modifying or reducing existing symptoms, of attenuating or reversing disturbed patterns of behaviour and of promoting positive personality growth and development.</a:t>
            </a:r>
          </a:p>
          <a:p>
            <a:pPr marL="0" indent="0" algn="just">
              <a:buFont typeface="Arial" charset="0"/>
              <a:buNone/>
              <a:defRPr/>
            </a:pPr>
            <a:endParaRPr lang="en-CA" sz="1600" dirty="0">
              <a:latin typeface="Calibri Light" panose="020F0302020204030204" pitchFamily="34" charset="0"/>
              <a:cs typeface="Calibri Light" panose="020F0302020204030204" pitchFamily="34" charset="0"/>
            </a:endParaRPr>
          </a:p>
          <a:p>
            <a:pPr algn="just">
              <a:buFont typeface="Arial" charset="0"/>
              <a:buChar char="•"/>
              <a:defRPr/>
            </a:pPr>
            <a:r>
              <a:rPr lang="en-CA" sz="1600" dirty="0">
                <a:latin typeface="Calibri Light" panose="020F0302020204030204" pitchFamily="34" charset="0"/>
                <a:cs typeface="Calibri Light" panose="020F0302020204030204" pitchFamily="34" charset="0"/>
              </a:rPr>
              <a:t>This service, when performed by a GP, is limited to 20 hours per patient or family or group per physician per year.</a:t>
            </a:r>
          </a:p>
          <a:p>
            <a:pPr algn="just">
              <a:buFont typeface="Arial" charset="0"/>
              <a:buChar char="•"/>
              <a:defRPr/>
            </a:pPr>
            <a:endParaRPr lang="en-CA" sz="1600" dirty="0">
              <a:latin typeface="Calibri Light" panose="020F0302020204030204" pitchFamily="34" charset="0"/>
              <a:cs typeface="Calibri Light" panose="020F0302020204030204" pitchFamily="34" charset="0"/>
            </a:endParaRPr>
          </a:p>
          <a:p>
            <a:pPr algn="just">
              <a:buFont typeface="Arial" charset="0"/>
              <a:buChar char="•"/>
              <a:defRPr/>
            </a:pPr>
            <a:r>
              <a:rPr lang="en-CA" sz="1600" dirty="0">
                <a:latin typeface="Calibri Light" panose="020F0302020204030204" pitchFamily="34" charset="0"/>
                <a:cs typeface="Calibri Light" panose="020F0302020204030204" pitchFamily="34" charset="0"/>
              </a:rPr>
              <a:t>Claimed in 15-minute intervals with a minimum of two intervals</a:t>
            </a:r>
          </a:p>
          <a:p>
            <a:pPr lvl="1" algn="just">
              <a:defRPr/>
            </a:pPr>
            <a:r>
              <a:rPr lang="en-CA" sz="1600" dirty="0">
                <a:latin typeface="Calibri Light" panose="020F0302020204030204" pitchFamily="34" charset="0"/>
                <a:cs typeface="Calibri Light" panose="020F0302020204030204" pitchFamily="34" charset="0"/>
              </a:rPr>
              <a:t>At</a:t>
            </a:r>
            <a:r>
              <a:rPr lang="en-CA" sz="1600" dirty="0">
                <a:latin typeface="Calibri Light" panose="020F0302020204030204" pitchFamily="34" charset="0"/>
                <a:ea typeface="+mn-lt"/>
                <a:cs typeface="Calibri Light" panose="020F0302020204030204" pitchFamily="34" charset="0"/>
              </a:rPr>
              <a:t> least 80% of the time claimed must be spent in direct patient intervention.</a:t>
            </a:r>
          </a:p>
          <a:p>
            <a:pPr algn="just">
              <a:buFont typeface="Arial" charset="0"/>
              <a:buChar char="•"/>
              <a:defRPr/>
            </a:pPr>
            <a:endParaRPr lang="en-CA" sz="1600" dirty="0">
              <a:latin typeface="Calibri Light" panose="020F0302020204030204" pitchFamily="34" charset="0"/>
              <a:cs typeface="Calibri Light" panose="020F0302020204030204" pitchFamily="34" charset="0"/>
            </a:endParaRPr>
          </a:p>
          <a:p>
            <a:pPr algn="just">
              <a:buFont typeface="Arial" charset="0"/>
              <a:buChar char="•"/>
              <a:defRPr/>
            </a:pPr>
            <a:r>
              <a:rPr lang="en-CA" sz="1600" dirty="0">
                <a:latin typeface="Calibri Light" panose="020F0302020204030204" pitchFamily="34" charset="0"/>
                <a:ea typeface="+mn-lt"/>
                <a:cs typeface="Calibri Light" panose="020F0302020204030204" pitchFamily="34" charset="0"/>
              </a:rPr>
              <a:t>Documentation must include specifics of the discussion as well as the method(s) of psychotherapy used to treat the patient</a:t>
            </a:r>
          </a:p>
          <a:p>
            <a:pPr marL="0" indent="0" algn="just">
              <a:buFont typeface="Arial" panose="020B0604020202020204" pitchFamily="34" charset="0"/>
              <a:buNone/>
              <a:defRPr/>
            </a:pPr>
            <a:endParaRPr lang="en-CA" sz="1600" dirty="0">
              <a:latin typeface="Calibri Light" panose="020F0302020204030204" pitchFamily="34" charset="0"/>
              <a:ea typeface="+mn-lt"/>
              <a:cs typeface="Calibri Light" panose="020F0302020204030204" pitchFamily="34" charset="0"/>
            </a:endParaRPr>
          </a:p>
          <a:p>
            <a:pPr algn="just">
              <a:buFont typeface="Arial" charset="0"/>
              <a:buChar char="•"/>
              <a:defRPr/>
            </a:pPr>
            <a:r>
              <a:rPr lang="en-CA" sz="1600" dirty="0">
                <a:latin typeface="Calibri Light" panose="020F0302020204030204" pitchFamily="34" charset="0"/>
                <a:ea typeface="+mn-lt"/>
                <a:cs typeface="Calibri Light" panose="020F0302020204030204" pitchFamily="34" charset="0"/>
              </a:rPr>
              <a:t>Treatment for medical complaints, acute adjustment reactions or bereavement reactions do not qualify as psychotherapy</a:t>
            </a:r>
          </a:p>
          <a:p>
            <a:pPr algn="just">
              <a:buFont typeface="Arial" charset="0"/>
              <a:buChar char="•"/>
              <a:defRPr/>
            </a:pPr>
            <a:endParaRPr lang="en-CA" sz="1600" dirty="0">
              <a:latin typeface="Calibri Light" panose="020F0302020204030204" pitchFamily="34" charset="0"/>
              <a:cs typeface="Calibri Light" panose="020F0302020204030204" pitchFamily="34" charset="0"/>
            </a:endParaRPr>
          </a:p>
          <a:p>
            <a:pPr marL="0" indent="0" algn="just">
              <a:buFont typeface="Arial" panose="020B0604020202020204" pitchFamily="34" charset="0"/>
              <a:buNone/>
              <a:defRPr/>
            </a:pPr>
            <a:endParaRPr lang="en-CA" sz="2400" dirty="0">
              <a:cs typeface="Calibri"/>
            </a:endParaRPr>
          </a:p>
          <a:p>
            <a:pPr algn="just">
              <a:buFont typeface="Arial" charset="0"/>
              <a:buChar char="•"/>
              <a:defRPr/>
            </a:pPr>
            <a:endParaRPr lang="en-CA" sz="2400" dirty="0">
              <a:cs typeface="Calibri"/>
            </a:endParaRPr>
          </a:p>
          <a:p>
            <a:pPr>
              <a:buFont typeface="Arial" charset="0"/>
              <a:buChar char="•"/>
              <a:defRPr/>
            </a:pPr>
            <a:endParaRPr lang="en-CA" sz="2000" dirty="0">
              <a:cs typeface="Calibri"/>
            </a:endParaRPr>
          </a:p>
        </p:txBody>
      </p:sp>
      <p:sp>
        <p:nvSpPr>
          <p:cNvPr id="5" name="TextBox 4">
            <a:extLst>
              <a:ext uri="{FF2B5EF4-FFF2-40B4-BE49-F238E27FC236}">
                <a16:creationId xmlns:a16="http://schemas.microsoft.com/office/drawing/2014/main" id="{FC69D450-02D0-AF90-FE3A-C1DF7630ECA1}"/>
              </a:ext>
            </a:extLst>
          </p:cNvPr>
          <p:cNvSpPr txBox="1"/>
          <p:nvPr/>
        </p:nvSpPr>
        <p:spPr>
          <a:xfrm>
            <a:off x="42333" y="6604000"/>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Calibri"/>
                <a:ea typeface="Calibri"/>
                <a:cs typeface="Calibri"/>
              </a:rPr>
              <a:t>Preamble 5.2.130</a:t>
            </a:r>
            <a:endParaRPr lang="en-US"/>
          </a:p>
        </p:txBody>
      </p:sp>
    </p:spTree>
    <p:extLst>
      <p:ext uri="{BB962C8B-B14F-4D97-AF65-F5344CB8AC3E}">
        <p14:creationId xmlns:p14="http://schemas.microsoft.com/office/powerpoint/2010/main" val="1167664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Compare and Contrast Counselling</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pic>
        <p:nvPicPr>
          <p:cNvPr id="6" name="Picture 5">
            <a:extLst>
              <a:ext uri="{FF2B5EF4-FFF2-40B4-BE49-F238E27FC236}">
                <a16:creationId xmlns:a16="http://schemas.microsoft.com/office/drawing/2014/main" id="{2AD9E2E6-39DC-A871-5928-98489EB29325}"/>
              </a:ext>
            </a:extLst>
          </p:cNvPr>
          <p:cNvPicPr>
            <a:picLocks noChangeAspect="1"/>
          </p:cNvPicPr>
          <p:nvPr/>
        </p:nvPicPr>
        <p:blipFill>
          <a:blip r:embed="rId4"/>
          <a:stretch>
            <a:fillRect/>
          </a:stretch>
        </p:blipFill>
        <p:spPr>
          <a:xfrm>
            <a:off x="1426306" y="1558114"/>
            <a:ext cx="8201857" cy="5143991"/>
          </a:xfrm>
          <a:prstGeom prst="rect">
            <a:avLst/>
          </a:prstGeom>
        </p:spPr>
      </p:pic>
    </p:spTree>
    <p:extLst>
      <p:ext uri="{BB962C8B-B14F-4D97-AF65-F5344CB8AC3E}">
        <p14:creationId xmlns:p14="http://schemas.microsoft.com/office/powerpoint/2010/main" val="34577213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Home Visits</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TextBox 3">
            <a:extLst>
              <a:ext uri="{FF2B5EF4-FFF2-40B4-BE49-F238E27FC236}">
                <a16:creationId xmlns:a16="http://schemas.microsoft.com/office/drawing/2014/main" id="{C6758A77-601C-A118-E3C8-F455AC4FC976}"/>
              </a:ext>
            </a:extLst>
          </p:cNvPr>
          <p:cNvSpPr txBox="1"/>
          <p:nvPr/>
        </p:nvSpPr>
        <p:spPr>
          <a:xfrm>
            <a:off x="838200" y="1920895"/>
            <a:ext cx="10423849" cy="35702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latin typeface="Calibri Light" panose="020F0302020204030204" pitchFamily="34" charset="0"/>
                <a:cs typeface="Calibri Light" panose="020F0302020204030204" pitchFamily="34" charset="0"/>
              </a:rPr>
              <a:t>Rendered to a homebound patient following travel to the patient's home.</a:t>
            </a:r>
          </a:p>
          <a:p>
            <a:br>
              <a:rPr lang="en-US" dirty="0">
                <a:latin typeface="Calibri Light" panose="020F0302020204030204" pitchFamily="34" charset="0"/>
                <a:cs typeface="Calibri Light" panose="020F0302020204030204" pitchFamily="34" charset="0"/>
              </a:rPr>
            </a:br>
            <a:r>
              <a:rPr lang="en-US" dirty="0">
                <a:latin typeface="Calibri Light" panose="020F0302020204030204" pitchFamily="34" charset="0"/>
                <a:cs typeface="Calibri Light" panose="020F0302020204030204" pitchFamily="34" charset="0"/>
              </a:rPr>
              <a:t>• Payment differs depending on the time of the appointment.</a:t>
            </a:r>
            <a:br>
              <a:rPr lang="en-US" dirty="0">
                <a:latin typeface="Calibri Light" panose="020F0302020204030204" pitchFamily="34" charset="0"/>
                <a:cs typeface="Calibri Light" panose="020F0302020204030204" pitchFamily="34" charset="0"/>
              </a:rPr>
            </a:br>
            <a:r>
              <a:rPr lang="en-US" sz="1400" dirty="0">
                <a:latin typeface="Calibri Light" panose="020F0302020204030204" pitchFamily="34" charset="0"/>
                <a:cs typeface="Calibri Light" panose="020F0302020204030204" pitchFamily="34" charset="0"/>
              </a:rPr>
              <a:t>Standard home visit (0800-1700) 36 units.</a:t>
            </a:r>
            <a:endParaRPr lang="en-US" dirty="0">
              <a:latin typeface="Calibri Light" panose="020F0302020204030204" pitchFamily="34" charset="0"/>
              <a:cs typeface="Calibri Light" panose="020F0302020204030204" pitchFamily="34" charset="0"/>
            </a:endParaRPr>
          </a:p>
          <a:p>
            <a:pPr algn="just"/>
            <a:br>
              <a:rPr lang="en-US" sz="1400" dirty="0">
                <a:latin typeface="Calibri Light" panose="020F0302020204030204" pitchFamily="34" charset="0"/>
                <a:cs typeface="Calibri Light" panose="020F0302020204030204" pitchFamily="34" charset="0"/>
              </a:rPr>
            </a:b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ADON</a:t>
            </a:r>
            <a:r>
              <a:rPr lang="en-US" dirty="0">
                <a:latin typeface="Calibri Light" panose="020F0302020204030204" pitchFamily="34" charset="0"/>
                <a:cs typeface="Calibri Light" panose="020F0302020204030204" pitchFamily="34" charset="0"/>
              </a:rPr>
              <a:t>: HOVM1 – blended mileage and travel detention – added onto a home visit claim when the physician must travel to the patient's home to provide services to a homebound patient.</a:t>
            </a:r>
          </a:p>
          <a:p>
            <a:pPr algn="just"/>
            <a:endParaRPr lang="en-US" dirty="0">
              <a:latin typeface="Calibri Light" panose="020F0302020204030204" pitchFamily="34" charset="0"/>
              <a:cs typeface="Calibri Light" panose="020F0302020204030204" pitchFamily="34" charset="0"/>
            </a:endParaRPr>
          </a:p>
          <a:p>
            <a:pPr marL="285750" indent="-285750" algn="just">
              <a:buFont typeface="Arial" panose="020B0604020202020204" pitchFamily="34" charset="0"/>
              <a:buChar char="•"/>
            </a:pPr>
            <a:r>
              <a:rPr lang="en-US" dirty="0">
                <a:latin typeface="Calibri Light" panose="020F0302020204030204" pitchFamily="34" charset="0"/>
                <a:cs typeface="Calibri Light" panose="020F0302020204030204" pitchFamily="34" charset="0"/>
              </a:rPr>
              <a:t>If the patient is not considered homebound: </a:t>
            </a:r>
          </a:p>
          <a:p>
            <a:pPr algn="just"/>
            <a:r>
              <a:rPr lang="en-US" dirty="0">
                <a:latin typeface="Calibri Light" panose="020F0302020204030204" pitchFamily="34" charset="0"/>
                <a:cs typeface="Calibri Light" panose="020F0302020204030204" pitchFamily="34" charset="0"/>
              </a:rPr>
              <a:t>	Visit is to be claimed with modifier ME=CONV (visit rendered at home for convenience) will be paid at 	the regular office rate, and travel cannot be claimed. </a:t>
            </a:r>
          </a:p>
          <a:p>
            <a:pPr algn="just"/>
            <a:br>
              <a:rPr lang="en-US" dirty="0">
                <a:latin typeface="Calibri Light" panose="020F0302020204030204" pitchFamily="34" charset="0"/>
                <a:cs typeface="Calibri Light" panose="020F0302020204030204" pitchFamily="34" charset="0"/>
              </a:rPr>
            </a:br>
            <a:endParaRPr lang="en-US" dirty="0">
              <a:latin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09335664-8445-08A7-3A4A-69D728182226}"/>
              </a:ext>
            </a:extLst>
          </p:cNvPr>
          <p:cNvSpPr txBox="1"/>
          <p:nvPr/>
        </p:nvSpPr>
        <p:spPr>
          <a:xfrm>
            <a:off x="31749" y="6582833"/>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a:latin typeface="Calibri"/>
                <a:ea typeface="Calibri"/>
                <a:cs typeface="Calibri"/>
              </a:rPr>
              <a:t>Preamble 5.1.48</a:t>
            </a:r>
            <a:endParaRPr lang="en-US"/>
          </a:p>
        </p:txBody>
      </p:sp>
    </p:spTree>
    <p:extLst>
      <p:ext uri="{BB962C8B-B14F-4D97-AF65-F5344CB8AC3E}">
        <p14:creationId xmlns:p14="http://schemas.microsoft.com/office/powerpoint/2010/main" val="41901869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Questions</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pic>
        <p:nvPicPr>
          <p:cNvPr id="4" name="Content Placeholder 7">
            <a:extLst>
              <a:ext uri="{FF2B5EF4-FFF2-40B4-BE49-F238E27FC236}">
                <a16:creationId xmlns:a16="http://schemas.microsoft.com/office/drawing/2014/main" id="{C64B0835-0E07-14FF-6AF4-DDF63305334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4147" y="1761953"/>
            <a:ext cx="53943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9762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a:t>Relationships</a:t>
            </a:r>
            <a:endParaRPr lang="en-CA" dirty="0"/>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pic>
        <p:nvPicPr>
          <p:cNvPr id="4" name="Picture 10" descr="Logo&#10;&#10;Description automatically generated">
            <a:extLst>
              <a:ext uri="{FF2B5EF4-FFF2-40B4-BE49-F238E27FC236}">
                <a16:creationId xmlns:a16="http://schemas.microsoft.com/office/drawing/2014/main" id="{E9DCBBB4-49E6-810E-E371-4012CDACCC8B}"/>
              </a:ext>
            </a:extLst>
          </p:cNvPr>
          <p:cNvPicPr>
            <a:picLocks noChangeAspect="1"/>
          </p:cNvPicPr>
          <p:nvPr/>
        </p:nvPicPr>
        <p:blipFill>
          <a:blip r:embed="rId4"/>
          <a:stretch>
            <a:fillRect/>
          </a:stretch>
        </p:blipFill>
        <p:spPr>
          <a:xfrm>
            <a:off x="1225345" y="1819899"/>
            <a:ext cx="1397410" cy="1358530"/>
          </a:xfrm>
          <a:prstGeom prst="rect">
            <a:avLst/>
          </a:prstGeom>
        </p:spPr>
      </p:pic>
      <p:pic>
        <p:nvPicPr>
          <p:cNvPr id="5" name="Picture 11" descr="Logo, company name&#10;&#10;Description automatically generated">
            <a:extLst>
              <a:ext uri="{FF2B5EF4-FFF2-40B4-BE49-F238E27FC236}">
                <a16:creationId xmlns:a16="http://schemas.microsoft.com/office/drawing/2014/main" id="{9F7BAB40-13C8-757C-47E1-48BA2D171D8E}"/>
              </a:ext>
            </a:extLst>
          </p:cNvPr>
          <p:cNvPicPr>
            <a:picLocks noChangeAspect="1"/>
          </p:cNvPicPr>
          <p:nvPr/>
        </p:nvPicPr>
        <p:blipFill>
          <a:blip r:embed="rId5"/>
          <a:stretch>
            <a:fillRect/>
          </a:stretch>
        </p:blipFill>
        <p:spPr>
          <a:xfrm>
            <a:off x="838200" y="3536769"/>
            <a:ext cx="2171700" cy="895350"/>
          </a:xfrm>
          <a:prstGeom prst="rect">
            <a:avLst/>
          </a:prstGeom>
        </p:spPr>
      </p:pic>
      <p:pic>
        <p:nvPicPr>
          <p:cNvPr id="6" name="Picture 12">
            <a:extLst>
              <a:ext uri="{FF2B5EF4-FFF2-40B4-BE49-F238E27FC236}">
                <a16:creationId xmlns:a16="http://schemas.microsoft.com/office/drawing/2014/main" id="{70E698F8-1949-7D4A-E10F-0DCFA6FD1A12}"/>
              </a:ext>
            </a:extLst>
          </p:cNvPr>
          <p:cNvPicPr>
            <a:picLocks noChangeAspect="1"/>
          </p:cNvPicPr>
          <p:nvPr/>
        </p:nvPicPr>
        <p:blipFill>
          <a:blip r:embed="rId6"/>
          <a:stretch>
            <a:fillRect/>
          </a:stretch>
        </p:blipFill>
        <p:spPr>
          <a:xfrm>
            <a:off x="838200" y="4977857"/>
            <a:ext cx="2404909" cy="601305"/>
          </a:xfrm>
          <a:prstGeom prst="rect">
            <a:avLst/>
          </a:prstGeom>
        </p:spPr>
      </p:pic>
      <p:sp>
        <p:nvSpPr>
          <p:cNvPr id="7" name="TextBox 6">
            <a:extLst>
              <a:ext uri="{FF2B5EF4-FFF2-40B4-BE49-F238E27FC236}">
                <a16:creationId xmlns:a16="http://schemas.microsoft.com/office/drawing/2014/main" id="{68CE2DA4-1741-3A93-A7F8-C50DB5029413}"/>
              </a:ext>
            </a:extLst>
          </p:cNvPr>
          <p:cNvSpPr txBox="1"/>
          <p:nvPr/>
        </p:nvSpPr>
        <p:spPr>
          <a:xfrm>
            <a:off x="3588434" y="2121286"/>
            <a:ext cx="5323107"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alibri"/>
                <a:cs typeface="Arial"/>
              </a:rPr>
              <a:t>Department of Health and Wellness: </a:t>
            </a:r>
            <a:endParaRPr lang="en-US" sz="2000" dirty="0"/>
          </a:p>
          <a:p>
            <a:pPr marL="285750" indent="-285750">
              <a:buFont typeface="Arial"/>
              <a:buChar char="•"/>
            </a:pPr>
            <a:r>
              <a:rPr lang="en-US" sz="2000" dirty="0">
                <a:latin typeface="Calibri"/>
                <a:cs typeface="Arial"/>
              </a:rPr>
              <a:t>Sets Health Policy</a:t>
            </a:r>
            <a:endParaRPr lang="en-US" sz="2000" dirty="0"/>
          </a:p>
          <a:p>
            <a:endParaRPr lang="en-US" dirty="0"/>
          </a:p>
        </p:txBody>
      </p:sp>
      <p:sp>
        <p:nvSpPr>
          <p:cNvPr id="8" name="TextBox 7">
            <a:extLst>
              <a:ext uri="{FF2B5EF4-FFF2-40B4-BE49-F238E27FC236}">
                <a16:creationId xmlns:a16="http://schemas.microsoft.com/office/drawing/2014/main" id="{4DF1394E-FEF2-0506-924B-F40E29270532}"/>
              </a:ext>
            </a:extLst>
          </p:cNvPr>
          <p:cNvSpPr txBox="1"/>
          <p:nvPr/>
        </p:nvSpPr>
        <p:spPr>
          <a:xfrm>
            <a:off x="3588434" y="3536769"/>
            <a:ext cx="579321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alibri"/>
                <a:cs typeface="Arial"/>
              </a:rPr>
              <a:t>Doctors Nova Scotia: </a:t>
            </a:r>
            <a:endParaRPr lang="en-US" sz="2000" dirty="0"/>
          </a:p>
          <a:p>
            <a:pPr marL="342900" indent="-342900">
              <a:buFont typeface="Arial"/>
              <a:buChar char="•"/>
            </a:pPr>
            <a:r>
              <a:rPr lang="en-US" sz="2000" dirty="0">
                <a:latin typeface="Calibri"/>
                <a:cs typeface="Arial"/>
              </a:rPr>
              <a:t>Negotiates fees with DHW via the Fee Committee</a:t>
            </a:r>
            <a:endParaRPr lang="en-US" sz="2000" dirty="0"/>
          </a:p>
        </p:txBody>
      </p:sp>
      <p:sp>
        <p:nvSpPr>
          <p:cNvPr id="9" name="TextBox 8">
            <a:extLst>
              <a:ext uri="{FF2B5EF4-FFF2-40B4-BE49-F238E27FC236}">
                <a16:creationId xmlns:a16="http://schemas.microsoft.com/office/drawing/2014/main" id="{19D5DF2B-03E2-43A5-6F42-1FCA7E2F77BF}"/>
              </a:ext>
            </a:extLst>
          </p:cNvPr>
          <p:cNvSpPr txBox="1"/>
          <p:nvPr/>
        </p:nvSpPr>
        <p:spPr>
          <a:xfrm>
            <a:off x="3588434" y="4924566"/>
            <a:ext cx="506535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alibri"/>
                <a:cs typeface="Arial"/>
              </a:rPr>
              <a:t>Medavie Blue Cross:</a:t>
            </a:r>
          </a:p>
          <a:p>
            <a:pPr marL="342900" indent="-342900">
              <a:buFont typeface="Arial"/>
              <a:buChar char="•"/>
            </a:pPr>
            <a:r>
              <a:rPr lang="en-US" sz="2000" dirty="0">
                <a:latin typeface="Calibri"/>
                <a:cs typeface="Arial"/>
              </a:rPr>
              <a:t>Administers the MSI program/policy</a:t>
            </a:r>
            <a:endParaRPr lang="en-US" sz="2000" dirty="0"/>
          </a:p>
        </p:txBody>
      </p:sp>
    </p:spTree>
    <p:extLst>
      <p:ext uri="{BB962C8B-B14F-4D97-AF65-F5344CB8AC3E}">
        <p14:creationId xmlns:p14="http://schemas.microsoft.com/office/powerpoint/2010/main" val="40028681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xfrm>
            <a:off x="965200" y="1383528"/>
            <a:ext cx="6350000" cy="3167510"/>
          </a:xfrm>
        </p:spPr>
        <p:txBody>
          <a:bodyPr vert="horz" lIns="91440" tIns="45720" rIns="91440" bIns="45720" rtlCol="0" anchor="b">
            <a:noAutofit/>
          </a:bodyPr>
          <a:lstStyle/>
          <a:p>
            <a:r>
              <a:rPr lang="en-US" sz="7200" kern="1200" dirty="0">
                <a:solidFill>
                  <a:schemeClr val="tx1"/>
                </a:solidFill>
                <a:latin typeface="+mj-lt"/>
                <a:ea typeface="+mj-ea"/>
                <a:cs typeface="+mj-cs"/>
              </a:rPr>
              <a:t>Maternity &amp; Well Baby Care</a:t>
            </a:r>
          </a:p>
        </p:txBody>
      </p:sp>
      <p:pic>
        <p:nvPicPr>
          <p:cNvPr id="3" name="Picture 2" descr="A blue and yellow logo&#10;&#10;Description automatically generated">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7532962" y="3000588"/>
            <a:ext cx="2621772" cy="907187"/>
          </a:xfrm>
          <a:prstGeom prst="rect">
            <a:avLst/>
          </a:prstGeom>
        </p:spPr>
      </p:pic>
      <p:pic>
        <p:nvPicPr>
          <p:cNvPr id="5" name="Picture 4">
            <a:extLst>
              <a:ext uri="{FF2B5EF4-FFF2-40B4-BE49-F238E27FC236}">
                <a16:creationId xmlns:a16="http://schemas.microsoft.com/office/drawing/2014/main" id="{CBEAAA12-B988-4E1C-1DF0-C05C161C8B55}"/>
              </a:ext>
            </a:extLst>
          </p:cNvPr>
          <p:cNvPicPr>
            <a:picLocks noChangeAspect="1"/>
          </p:cNvPicPr>
          <p:nvPr/>
        </p:nvPicPr>
        <p:blipFill>
          <a:blip r:embed="rId4"/>
          <a:stretch>
            <a:fillRect/>
          </a:stretch>
        </p:blipFill>
        <p:spPr>
          <a:xfrm>
            <a:off x="8843848" y="763058"/>
            <a:ext cx="2590800" cy="904875"/>
          </a:xfrm>
          <a:prstGeom prst="rect">
            <a:avLst/>
          </a:prstGeom>
        </p:spPr>
      </p:pic>
    </p:spTree>
    <p:extLst>
      <p:ext uri="{BB962C8B-B14F-4D97-AF65-F5344CB8AC3E}">
        <p14:creationId xmlns:p14="http://schemas.microsoft.com/office/powerpoint/2010/main" val="20320764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03.04 RO=</a:t>
            </a:r>
            <a:r>
              <a:rPr lang="en-CA" dirty="0" err="1"/>
              <a:t>ANTL</a:t>
            </a:r>
            <a:r>
              <a:rPr lang="en-CA" dirty="0"/>
              <a:t>   Complete Pregnancy Exam</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Content Placeholder 2">
            <a:extLst>
              <a:ext uri="{FF2B5EF4-FFF2-40B4-BE49-F238E27FC236}">
                <a16:creationId xmlns:a16="http://schemas.microsoft.com/office/drawing/2014/main" id="{4DC4B0FC-48A5-C04B-3DFE-7F3E95AEF5D4}"/>
              </a:ext>
            </a:extLst>
          </p:cNvPr>
          <p:cNvSpPr txBox="1">
            <a:spLocks/>
          </p:cNvSpPr>
          <p:nvPr/>
        </p:nvSpPr>
        <p:spPr>
          <a:xfrm>
            <a:off x="964390" y="1814804"/>
            <a:ext cx="10515600" cy="43164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600" dirty="0">
                <a:solidFill>
                  <a:srgbClr val="000000"/>
                </a:solidFill>
                <a:latin typeface="Calibri Light" panose="020F0302020204030204" pitchFamily="34" charset="0"/>
                <a:cs typeface="Calibri Light" panose="020F0302020204030204" pitchFamily="34" charset="0"/>
              </a:rPr>
              <a:t>Only one prenatal comprehensive visit may be claimed per pregnancy</a:t>
            </a:r>
          </a:p>
          <a:p>
            <a:pPr lvl="1">
              <a:buFont typeface="Wingdings" panose="020B0604020202020204" pitchFamily="34" charset="0"/>
              <a:buChar char="v"/>
            </a:pPr>
            <a:r>
              <a:rPr lang="en-US" altLang="en-US" sz="1600" dirty="0">
                <a:solidFill>
                  <a:srgbClr val="000000"/>
                </a:solidFill>
                <a:latin typeface="Calibri Light" panose="020F0302020204030204" pitchFamily="34" charset="0"/>
                <a:cs typeface="Calibri Light" panose="020F0302020204030204" pitchFamily="34" charset="0"/>
              </a:rPr>
              <a:t>This restriction is per patient, not provider</a:t>
            </a:r>
          </a:p>
          <a:p>
            <a:pPr marL="0" indent="0">
              <a:buFont typeface="Arial" panose="020B0604020202020204" pitchFamily="34" charset="0"/>
              <a:buNone/>
            </a:pPr>
            <a:endParaRPr lang="en-US" altLang="en-US" sz="1600" dirty="0">
              <a:solidFill>
                <a:srgbClr val="000000"/>
              </a:solidFill>
              <a:latin typeface="Calibri Light" panose="020F0302020204030204" pitchFamily="34" charset="0"/>
              <a:cs typeface="Calibri Light" panose="020F0302020204030204" pitchFamily="34" charset="0"/>
            </a:endParaRPr>
          </a:p>
          <a:p>
            <a:r>
              <a:rPr lang="en-US" altLang="en-US" sz="1600" dirty="0">
                <a:solidFill>
                  <a:srgbClr val="000000"/>
                </a:solidFill>
                <a:latin typeface="Calibri Light" panose="020F0302020204030204" pitchFamily="34" charset="0"/>
                <a:cs typeface="Calibri Light" panose="020F0302020204030204" pitchFamily="34" charset="0"/>
              </a:rPr>
              <a:t>Complete history &amp; physical and gyn exam</a:t>
            </a:r>
          </a:p>
          <a:p>
            <a:pPr marL="0" indent="0">
              <a:buFont typeface="Arial" panose="020B0604020202020204" pitchFamily="34" charset="0"/>
              <a:buNone/>
            </a:pPr>
            <a:endParaRPr lang="en-US" altLang="en-US" sz="1600" dirty="0">
              <a:solidFill>
                <a:srgbClr val="000000"/>
              </a:solidFill>
              <a:latin typeface="Calibri Light" panose="020F0302020204030204" pitchFamily="34" charset="0"/>
              <a:cs typeface="Calibri Light" panose="020F0302020204030204" pitchFamily="34" charset="0"/>
            </a:endParaRPr>
          </a:p>
          <a:p>
            <a:r>
              <a:rPr lang="en-US" altLang="en-US" sz="1600" dirty="0">
                <a:solidFill>
                  <a:srgbClr val="000000"/>
                </a:solidFill>
                <a:latin typeface="Calibri Light" panose="020F0302020204030204" pitchFamily="34" charset="0"/>
                <a:cs typeface="Calibri Light" panose="020F0302020204030204" pitchFamily="34" charset="0"/>
              </a:rPr>
              <a:t>Includes a Pap smear when necessary. </a:t>
            </a:r>
          </a:p>
          <a:p>
            <a:r>
              <a:rPr lang="en-US" altLang="en-US" sz="1600" dirty="0">
                <a:solidFill>
                  <a:srgbClr val="000000"/>
                </a:solidFill>
                <a:latin typeface="Calibri Light" panose="020F0302020204030204" pitchFamily="34" charset="0"/>
                <a:cs typeface="Calibri Light" panose="020F0302020204030204" pitchFamily="34" charset="0"/>
              </a:rPr>
              <a:t>Includes venipuncture.</a:t>
            </a:r>
            <a:r>
              <a:rPr lang="en-US" altLang="en-US" sz="1600" dirty="0">
                <a:latin typeface="Calibri Light" panose="020F0302020204030204" pitchFamily="34" charset="0"/>
                <a:cs typeface="Calibri Light" panose="020F0302020204030204" pitchFamily="34" charset="0"/>
              </a:rPr>
              <a:t> </a:t>
            </a:r>
          </a:p>
          <a:p>
            <a:pPr marL="0" indent="0">
              <a:buFont typeface="Arial" panose="020B0604020202020204" pitchFamily="34" charset="0"/>
              <a:buNone/>
            </a:pPr>
            <a:endParaRPr lang="en-US" altLang="en-US" sz="1600" dirty="0">
              <a:latin typeface="Calibri Light" panose="020F0302020204030204" pitchFamily="34" charset="0"/>
              <a:cs typeface="Calibri Light" panose="020F0302020204030204" pitchFamily="34" charset="0"/>
            </a:endParaRPr>
          </a:p>
          <a:p>
            <a:r>
              <a:rPr lang="en-CA" altLang="en-US" sz="1600" dirty="0">
                <a:latin typeface="Calibri Light" panose="020F0302020204030204" pitchFamily="34" charset="0"/>
                <a:cs typeface="Calibri Light" panose="020F0302020204030204" pitchFamily="34" charset="0"/>
                <a:sym typeface="Helvetica Neue"/>
              </a:rPr>
              <a:t>Includes pregnancy related counselling or advice to the patient</a:t>
            </a:r>
            <a:r>
              <a:rPr lang="en-US" altLang="en-US" sz="1600" dirty="0">
                <a:latin typeface="Calibri Light" panose="020F0302020204030204" pitchFamily="34" charset="0"/>
                <a:cs typeface="Calibri Light" panose="020F0302020204030204" pitchFamily="34" charset="0"/>
              </a:rPr>
              <a:t> </a:t>
            </a:r>
            <a:endParaRPr lang="en-US" altLang="en-US" sz="1600" dirty="0">
              <a:latin typeface="Calibri Light" panose="020F0302020204030204" pitchFamily="34" charset="0"/>
              <a:cs typeface="Calibri Light" panose="020F0302020204030204" pitchFamily="34" charset="0"/>
              <a:sym typeface="Helvetica Neue"/>
            </a:endParaRPr>
          </a:p>
          <a:p>
            <a:pPr marL="0" indent="0">
              <a:buFont typeface="Arial" panose="020B0604020202020204" pitchFamily="34" charset="0"/>
              <a:buNone/>
            </a:pPr>
            <a:endParaRPr lang="en-US" altLang="en-US" sz="1600" dirty="0">
              <a:latin typeface="Calibri Light" panose="020F0302020204030204" pitchFamily="34" charset="0"/>
              <a:cs typeface="Calibri Light" panose="020F0302020204030204" pitchFamily="34" charset="0"/>
            </a:endParaRPr>
          </a:p>
          <a:p>
            <a:r>
              <a:rPr lang="en-US" altLang="en-US" sz="1600" dirty="0">
                <a:latin typeface="Calibri Light" panose="020F0302020204030204" pitchFamily="34" charset="0"/>
                <a:cs typeface="Calibri Light" panose="020F0302020204030204" pitchFamily="34" charset="0"/>
                <a:sym typeface="Helvetica Neue"/>
              </a:rPr>
              <a:t>Documenting full details of the history and physical on the standardized Nova Scotia prenatal record form</a:t>
            </a:r>
            <a:endParaRPr lang="en-US" altLang="en-US" sz="1600" dirty="0">
              <a:latin typeface="Calibri Light" panose="020F0302020204030204" pitchFamily="34" charset="0"/>
              <a:cs typeface="Calibri Light" panose="020F0302020204030204" pitchFamily="34" charset="0"/>
            </a:endParaRPr>
          </a:p>
          <a:p>
            <a:endParaRPr lang="en-US" altLang="en-US" sz="1600" dirty="0">
              <a:cs typeface="Calibri"/>
            </a:endParaRPr>
          </a:p>
          <a:p>
            <a:endParaRPr lang="en-US" altLang="en-US" sz="1600" dirty="0">
              <a:cs typeface="Calibri"/>
            </a:endParaRPr>
          </a:p>
          <a:p>
            <a:endParaRPr lang="en-US" altLang="en-US" sz="1600" dirty="0">
              <a:cs typeface="Calibri"/>
            </a:endParaRPr>
          </a:p>
          <a:p>
            <a:endParaRPr lang="en-CA" altLang="en-US" sz="1600" dirty="0">
              <a:cs typeface="Calibri"/>
            </a:endParaRPr>
          </a:p>
        </p:txBody>
      </p:sp>
      <p:sp>
        <p:nvSpPr>
          <p:cNvPr id="5" name="TextBox 4">
            <a:extLst>
              <a:ext uri="{FF2B5EF4-FFF2-40B4-BE49-F238E27FC236}">
                <a16:creationId xmlns:a16="http://schemas.microsoft.com/office/drawing/2014/main" id="{C3EB4E5A-0CAE-D4F3-A8BD-E564822CC3DD}"/>
              </a:ext>
            </a:extLst>
          </p:cNvPr>
          <p:cNvSpPr txBox="1"/>
          <p:nvPr/>
        </p:nvSpPr>
        <p:spPr>
          <a:xfrm>
            <a:off x="31749" y="6582833"/>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a:latin typeface="Calibri"/>
                <a:ea typeface="Calibri"/>
                <a:cs typeface="Calibri"/>
              </a:rPr>
              <a:t>Preamble 5.1.48</a:t>
            </a:r>
            <a:endParaRPr lang="en-US"/>
          </a:p>
        </p:txBody>
      </p:sp>
    </p:spTree>
    <p:extLst>
      <p:ext uri="{BB962C8B-B14F-4D97-AF65-F5344CB8AC3E}">
        <p14:creationId xmlns:p14="http://schemas.microsoft.com/office/powerpoint/2010/main" val="37377735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03.03 RO=</a:t>
            </a:r>
            <a:r>
              <a:rPr lang="en-CA" dirty="0" err="1"/>
              <a:t>ANTL</a:t>
            </a:r>
            <a:r>
              <a:rPr lang="en-CA" dirty="0"/>
              <a:t>   Routine Pre-Natal Visit</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Content Placeholder 2">
            <a:extLst>
              <a:ext uri="{FF2B5EF4-FFF2-40B4-BE49-F238E27FC236}">
                <a16:creationId xmlns:a16="http://schemas.microsoft.com/office/drawing/2014/main" id="{56A438BD-BA92-8B17-7CC9-8D221F0F752C}"/>
              </a:ext>
            </a:extLst>
          </p:cNvPr>
          <p:cNvSpPr txBox="1">
            <a:spLocks/>
          </p:cNvSpPr>
          <p:nvPr/>
        </p:nvSpPr>
        <p:spPr>
          <a:xfrm>
            <a:off x="914109" y="1627369"/>
            <a:ext cx="10105344" cy="4572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CA" altLang="en-US" sz="1600" dirty="0">
              <a:solidFill>
                <a:srgbClr val="000000"/>
              </a:solidFill>
              <a:latin typeface="Calibri Light" panose="020F0302020204030204" pitchFamily="34" charset="0"/>
              <a:cs typeface="Calibri Light" panose="020F0302020204030204" pitchFamily="34" charset="0"/>
            </a:endParaRPr>
          </a:p>
          <a:p>
            <a:pPr algn="just"/>
            <a:r>
              <a:rPr lang="en-US" altLang="en-US" sz="1600" dirty="0">
                <a:solidFill>
                  <a:srgbClr val="000000"/>
                </a:solidFill>
                <a:latin typeface="Calibri Light" panose="020F0302020204030204" pitchFamily="34" charset="0"/>
                <a:cs typeface="Calibri Light" panose="020F0302020204030204" pitchFamily="34" charset="0"/>
              </a:rPr>
              <a:t>No more than 12 limited (routine) prenatal visits may be claimed for one patient’s pregnancy regardless of the number of physicians involved. </a:t>
            </a:r>
          </a:p>
          <a:p>
            <a:pPr algn="just"/>
            <a:r>
              <a:rPr lang="en-US" altLang="en-US" sz="1600" dirty="0">
                <a:solidFill>
                  <a:srgbClr val="000000"/>
                </a:solidFill>
                <a:latin typeface="Calibri Light" panose="020F0302020204030204" pitchFamily="34" charset="0"/>
                <a:cs typeface="Calibri Light" panose="020F0302020204030204" pitchFamily="34" charset="0"/>
              </a:rPr>
              <a:t>All prenatal visits include pregnancy related counselling or advice to the patient or patient’s representatives.</a:t>
            </a:r>
            <a:r>
              <a:rPr lang="en-US" altLang="en-US" sz="1600" dirty="0">
                <a:latin typeface="Calibri Light" panose="020F0302020204030204" pitchFamily="34" charset="0"/>
                <a:cs typeface="Calibri Light" panose="020F0302020204030204" pitchFamily="34" charset="0"/>
              </a:rPr>
              <a:t> </a:t>
            </a:r>
            <a:endParaRPr lang="en-CA" altLang="en-US" sz="1600" dirty="0">
              <a:solidFill>
                <a:srgbClr val="000000"/>
              </a:solidFill>
              <a:latin typeface="Calibri Light" panose="020F0302020204030204" pitchFamily="34" charset="0"/>
              <a:cs typeface="Calibri Light" panose="020F0302020204030204" pitchFamily="34" charset="0"/>
            </a:endParaRPr>
          </a:p>
          <a:p>
            <a:pPr lvl="1" algn="just">
              <a:buFont typeface="Wingdings" panose="020B0604020202020204" pitchFamily="34" charset="0"/>
              <a:buChar char="v"/>
            </a:pPr>
            <a:r>
              <a:rPr lang="en-CA" altLang="en-US" sz="1600" dirty="0">
                <a:solidFill>
                  <a:srgbClr val="000000"/>
                </a:solidFill>
                <a:latin typeface="Calibri Light" panose="020F0302020204030204" pitchFamily="34" charset="0"/>
                <a:cs typeface="Calibri Light" panose="020F0302020204030204" pitchFamily="34" charset="0"/>
              </a:rPr>
              <a:t>Includes a Pap smear</a:t>
            </a:r>
            <a:r>
              <a:rPr lang="en-CA" altLang="en-US" sz="1600" dirty="0">
                <a:latin typeface="Calibri Light" panose="020F0302020204030204" pitchFamily="34" charset="0"/>
                <a:cs typeface="Calibri Light" panose="020F0302020204030204" pitchFamily="34" charset="0"/>
              </a:rPr>
              <a:t> when necessary.</a:t>
            </a:r>
          </a:p>
          <a:p>
            <a:pPr algn="just"/>
            <a:endParaRPr lang="en-CA" altLang="en-US" sz="1600" dirty="0">
              <a:latin typeface="Calibri Light" panose="020F0302020204030204" pitchFamily="34" charset="0"/>
              <a:cs typeface="Calibri Light" panose="020F0302020204030204" pitchFamily="34" charset="0"/>
            </a:endParaRPr>
          </a:p>
          <a:p>
            <a:pPr algn="just"/>
            <a:r>
              <a:rPr lang="en-CA" altLang="en-US" sz="1600" dirty="0">
                <a:latin typeface="Calibri Light" panose="020F0302020204030204" pitchFamily="34" charset="0"/>
                <a:cs typeface="Calibri Light" panose="020F0302020204030204" pitchFamily="34" charset="0"/>
                <a:sym typeface="Helvetica Neue"/>
              </a:rPr>
              <a:t>Complicated pregnancies may require more than the limit of 12 prenatal visits. Prenatal care does not include services rendered for major complications related to pregnancy. </a:t>
            </a:r>
          </a:p>
          <a:p>
            <a:pPr lvl="1" algn="just">
              <a:buFont typeface="Wingdings" panose="020B0604020202020204" pitchFamily="34" charset="0"/>
              <a:buChar char="v"/>
            </a:pPr>
            <a:r>
              <a:rPr lang="en-CA" altLang="en-US" sz="1600" dirty="0">
                <a:latin typeface="Calibri Light" panose="020F0302020204030204" pitchFamily="34" charset="0"/>
                <a:cs typeface="Calibri Light" panose="020F0302020204030204" pitchFamily="34" charset="0"/>
                <a:sym typeface="Helvetica Neue"/>
              </a:rPr>
              <a:t>If billing for additional visits for major complications of pregnancy such as preeclampsia and other hypertensive disorders, diabetes, etc. include the diagnostic code for the complication on the service encounter. </a:t>
            </a:r>
            <a:endParaRPr lang="en-CA" altLang="en-US" sz="1600" dirty="0">
              <a:latin typeface="Calibri Light" panose="020F0302020204030204" pitchFamily="34" charset="0"/>
              <a:cs typeface="Calibri Light" panose="020F0302020204030204" pitchFamily="34" charset="0"/>
            </a:endParaRPr>
          </a:p>
          <a:p>
            <a:pPr lvl="1" algn="just">
              <a:buFont typeface="Wingdings" panose="020B0604020202020204" pitchFamily="34" charset="0"/>
              <a:buChar char="v"/>
            </a:pPr>
            <a:r>
              <a:rPr lang="en-CA" altLang="en-US" sz="1600" dirty="0">
                <a:latin typeface="Calibri Light" panose="020F0302020204030204" pitchFamily="34" charset="0"/>
                <a:cs typeface="Calibri Light" panose="020F0302020204030204" pitchFamily="34" charset="0"/>
              </a:rPr>
              <a:t>*Reserve prenatal care billings for uncomplicated/routine visits in pregnancy and use a different office visit code for conditions unrelated to pregnancy</a:t>
            </a:r>
          </a:p>
        </p:txBody>
      </p:sp>
      <p:sp>
        <p:nvSpPr>
          <p:cNvPr id="5" name="TextBox 4">
            <a:extLst>
              <a:ext uri="{FF2B5EF4-FFF2-40B4-BE49-F238E27FC236}">
                <a16:creationId xmlns:a16="http://schemas.microsoft.com/office/drawing/2014/main" id="{6E02A4F9-7D36-7D3B-2972-7AB8B74FC00A}"/>
              </a:ext>
            </a:extLst>
          </p:cNvPr>
          <p:cNvSpPr txBox="1"/>
          <p:nvPr/>
        </p:nvSpPr>
        <p:spPr>
          <a:xfrm>
            <a:off x="-1" y="6614583"/>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Calibri"/>
                <a:cs typeface="Calibri"/>
              </a:rPr>
              <a:t>Preamble 5.2.69</a:t>
            </a:r>
            <a:endParaRPr lang="en-US"/>
          </a:p>
        </p:txBody>
      </p:sp>
    </p:spTree>
    <p:extLst>
      <p:ext uri="{BB962C8B-B14F-4D97-AF65-F5344CB8AC3E}">
        <p14:creationId xmlns:p14="http://schemas.microsoft.com/office/powerpoint/2010/main" val="2858008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81.8    </a:t>
            </a:r>
            <a:r>
              <a:rPr lang="en-CA" sz="4000" dirty="0"/>
              <a:t>Intrauterine Contraceptive Device Insertion</a:t>
            </a:r>
            <a:endParaRPr lang="en-CA" sz="4200" dirty="0"/>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Content Placeholder 2">
            <a:extLst>
              <a:ext uri="{FF2B5EF4-FFF2-40B4-BE49-F238E27FC236}">
                <a16:creationId xmlns:a16="http://schemas.microsoft.com/office/drawing/2014/main" id="{712EEB86-AAB5-CBC1-6AE7-3611E70526A3}"/>
              </a:ext>
            </a:extLst>
          </p:cNvPr>
          <p:cNvSpPr txBox="1">
            <a:spLocks/>
          </p:cNvSpPr>
          <p:nvPr/>
        </p:nvSpPr>
        <p:spPr>
          <a:xfrm>
            <a:off x="1401499" y="1927853"/>
            <a:ext cx="8643914" cy="17087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r>
              <a:rPr lang="en-US" sz="1600" b="1" dirty="0">
                <a:latin typeface="Calibri Light" panose="020F0302020204030204" pitchFamily="34" charset="0"/>
                <a:cs typeface="Calibri Light" panose="020F0302020204030204" pitchFamily="34" charset="0"/>
              </a:rPr>
              <a:t>Complete Care Code: </a:t>
            </a:r>
            <a:endParaRPr lang="en-US" sz="1600" dirty="0">
              <a:latin typeface="Calibri Light" panose="020F0302020204030204" pitchFamily="34" charset="0"/>
              <a:cs typeface="Calibri Light" panose="020F0302020204030204" pitchFamily="34" charset="0"/>
            </a:endParaRPr>
          </a:p>
          <a:p>
            <a:pPr marL="0" indent="0" algn="just">
              <a:buFont typeface="Arial" panose="020B0604020202020204" pitchFamily="34" charset="0"/>
              <a:buNone/>
              <a:defRPr/>
            </a:pPr>
            <a:r>
              <a:rPr lang="en-US" sz="1600" dirty="0">
                <a:latin typeface="Calibri Light" panose="020F0302020204030204" pitchFamily="34" charset="0"/>
                <a:cs typeface="Calibri Light" panose="020F0302020204030204" pitchFamily="34" charset="0"/>
              </a:rPr>
              <a:t>Minor surgical procedures that </a:t>
            </a:r>
            <a:r>
              <a:rPr lang="en-US" sz="1600" u="sng" dirty="0">
                <a:latin typeface="Calibri Light" panose="020F0302020204030204" pitchFamily="34" charset="0"/>
                <a:cs typeface="Calibri Light" panose="020F0302020204030204" pitchFamily="34" charset="0"/>
              </a:rPr>
              <a:t>include the visit the same day, and related visits by the same physician for the following 14 days.</a:t>
            </a:r>
          </a:p>
          <a:p>
            <a:pPr marL="285750" indent="-285750" algn="just">
              <a:spcBef>
                <a:spcPct val="20000"/>
              </a:spcBef>
              <a:buFont typeface="Arial"/>
              <a:buChar char="•"/>
            </a:pPr>
            <a:endParaRPr lang="en-US" sz="1600" dirty="0">
              <a:latin typeface="Calibri Light" panose="020F0302020204030204" pitchFamily="34" charset="0"/>
              <a:cs typeface="Calibri Light" panose="020F0302020204030204" pitchFamily="34" charset="0"/>
            </a:endParaRPr>
          </a:p>
          <a:p>
            <a:pPr marL="285750" indent="-285750" algn="just">
              <a:spcBef>
                <a:spcPct val="20000"/>
              </a:spcBef>
              <a:buFont typeface="Arial"/>
              <a:buChar char="•"/>
            </a:pPr>
            <a:r>
              <a:rPr lang="en-US" sz="1600" dirty="0">
                <a:latin typeface="Calibri Light" panose="020F0302020204030204" pitchFamily="34" charset="0"/>
                <a:cs typeface="Calibri Light" panose="020F0302020204030204" pitchFamily="34" charset="0"/>
              </a:rPr>
              <a:t>The standard removal of an IUD in office may only be claimed as a visit.</a:t>
            </a:r>
          </a:p>
          <a:p>
            <a:pPr marL="742950" lvl="1" indent="-285750" algn="just">
              <a:spcBef>
                <a:spcPct val="20000"/>
              </a:spcBef>
              <a:buFont typeface="Wingdings"/>
              <a:buChar char="v"/>
            </a:pPr>
            <a:r>
              <a:rPr lang="en-US" sz="1600" dirty="0">
                <a:latin typeface="Calibri Light" panose="020F0302020204030204" pitchFamily="34" charset="0"/>
                <a:cs typeface="Calibri Light" panose="020F0302020204030204" pitchFamily="34" charset="0"/>
              </a:rPr>
              <a:t>Only surgical IUD removals that require anesthesia can be claimed under the HSC 11.71.</a:t>
            </a:r>
          </a:p>
          <a:p>
            <a:pPr marL="0" indent="0" algn="just">
              <a:buFont typeface="Arial" panose="020B0604020202020204" pitchFamily="34" charset="0"/>
              <a:buNone/>
              <a:defRPr/>
            </a:pPr>
            <a:endParaRPr lang="en-US" sz="1600" u="sng" dirty="0"/>
          </a:p>
          <a:p>
            <a:pPr marL="0" indent="0" algn="just">
              <a:buFont typeface="Arial" panose="020B0604020202020204" pitchFamily="34" charset="0"/>
              <a:buNone/>
              <a:defRPr/>
            </a:pPr>
            <a:endParaRPr lang="en-US" sz="1600" u="sng" dirty="0">
              <a:cs typeface="Calibri"/>
            </a:endParaRPr>
          </a:p>
          <a:p>
            <a:pPr marL="0" indent="0" algn="just">
              <a:spcBef>
                <a:spcPct val="20000"/>
              </a:spcBef>
              <a:buNone/>
            </a:pPr>
            <a:endParaRPr lang="en-US" sz="1400" dirty="0">
              <a:latin typeface="Calibri"/>
              <a:cs typeface="Calibri"/>
            </a:endParaRPr>
          </a:p>
          <a:p>
            <a:pPr marL="0" indent="0" algn="just">
              <a:buFont typeface="Arial" panose="020B0604020202020204" pitchFamily="34" charset="0"/>
              <a:buNone/>
              <a:defRPr/>
            </a:pPr>
            <a:endParaRPr lang="en-CA" sz="1600" dirty="0">
              <a:cs typeface="Calibri"/>
            </a:endParaRPr>
          </a:p>
        </p:txBody>
      </p:sp>
      <p:sp>
        <p:nvSpPr>
          <p:cNvPr id="5" name="TextBox 4">
            <a:extLst>
              <a:ext uri="{FF2B5EF4-FFF2-40B4-BE49-F238E27FC236}">
                <a16:creationId xmlns:a16="http://schemas.microsoft.com/office/drawing/2014/main" id="{53638866-F62A-D4ED-E2AA-375FCBA8FA07}"/>
              </a:ext>
            </a:extLst>
          </p:cNvPr>
          <p:cNvSpPr txBox="1"/>
          <p:nvPr/>
        </p:nvSpPr>
        <p:spPr>
          <a:xfrm>
            <a:off x="1658952" y="4964621"/>
            <a:ext cx="559858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1600" dirty="0">
                <a:latin typeface="Calibri Light" panose="020F0302020204030204" pitchFamily="34" charset="0"/>
                <a:cs typeface="Calibri Light" panose="020F0302020204030204" pitchFamily="34" charset="0"/>
              </a:rPr>
              <a:t>Not to be used for Intradermal Progestin Contraceptive Device:</a:t>
            </a:r>
            <a:endParaRPr lang="en-US" sz="1600" dirty="0">
              <a:latin typeface="Calibri Light" panose="020F0302020204030204" pitchFamily="34" charset="0"/>
              <a:cs typeface="Calibri Light" panose="020F0302020204030204" pitchFamily="34" charset="0"/>
            </a:endParaRPr>
          </a:p>
          <a:p>
            <a:r>
              <a:rPr lang="en-CA" sz="1600" dirty="0">
                <a:latin typeface="Calibri Light" panose="020F0302020204030204" pitchFamily="34" charset="0"/>
                <a:cs typeface="Calibri Light" panose="020F0302020204030204" pitchFamily="34" charset="0"/>
              </a:rPr>
              <a:t>Insertion: 13.53A </a:t>
            </a:r>
            <a:endParaRPr lang="en-US" sz="1600" dirty="0">
              <a:latin typeface="Calibri Light" panose="020F0302020204030204" pitchFamily="34" charset="0"/>
              <a:cs typeface="Calibri Light" panose="020F0302020204030204" pitchFamily="34" charset="0"/>
            </a:endParaRPr>
          </a:p>
          <a:p>
            <a:r>
              <a:rPr lang="en-CA" sz="1600" dirty="0">
                <a:latin typeface="Calibri Light" panose="020F0302020204030204" pitchFamily="34" charset="0"/>
                <a:cs typeface="Calibri Light" panose="020F0302020204030204" pitchFamily="34" charset="0"/>
              </a:rPr>
              <a:t>Removal: 13.53C</a:t>
            </a:r>
            <a:endParaRPr lang="en-US"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DE74D9B1-42DE-AFFA-1528-F1B175970139}"/>
              </a:ext>
            </a:extLst>
          </p:cNvPr>
          <p:cNvSpPr txBox="1"/>
          <p:nvPr/>
        </p:nvSpPr>
        <p:spPr>
          <a:xfrm>
            <a:off x="0" y="6614583"/>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alibri"/>
                <a:ea typeface="Calibri"/>
                <a:cs typeface="Calibri"/>
              </a:rPr>
              <a:t>Appendix D</a:t>
            </a:r>
            <a:endParaRPr lang="en-US" sz="1100" dirty="0">
              <a:ea typeface="Calibri"/>
              <a:cs typeface="Calibri"/>
            </a:endParaRPr>
          </a:p>
        </p:txBody>
      </p:sp>
    </p:spTree>
    <p:extLst>
      <p:ext uri="{BB962C8B-B14F-4D97-AF65-F5344CB8AC3E}">
        <p14:creationId xmlns:p14="http://schemas.microsoft.com/office/powerpoint/2010/main" val="3331913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03.03 RO=</a:t>
            </a:r>
            <a:r>
              <a:rPr lang="en-CA" dirty="0" err="1"/>
              <a:t>WBCR</a:t>
            </a:r>
            <a:r>
              <a:rPr lang="en-CA" dirty="0"/>
              <a:t>   Well Baby Visit</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TextBox 3">
            <a:extLst>
              <a:ext uri="{FF2B5EF4-FFF2-40B4-BE49-F238E27FC236}">
                <a16:creationId xmlns:a16="http://schemas.microsoft.com/office/drawing/2014/main" id="{590D5317-E547-62B6-A18E-36218BBF4CC5}"/>
              </a:ext>
            </a:extLst>
          </p:cNvPr>
          <p:cNvSpPr txBox="1"/>
          <p:nvPr/>
        </p:nvSpPr>
        <p:spPr>
          <a:xfrm>
            <a:off x="-31750" y="6614583"/>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Calibri"/>
                <a:ea typeface="Calibri"/>
                <a:cs typeface="Calibri"/>
              </a:rPr>
              <a:t>Preamble 5.2.105</a:t>
            </a:r>
            <a:endParaRPr lang="en-US"/>
          </a:p>
        </p:txBody>
      </p:sp>
      <p:sp>
        <p:nvSpPr>
          <p:cNvPr id="5" name="Content Placeholder 2">
            <a:extLst>
              <a:ext uri="{FF2B5EF4-FFF2-40B4-BE49-F238E27FC236}">
                <a16:creationId xmlns:a16="http://schemas.microsoft.com/office/drawing/2014/main" id="{EABB4366-4962-0733-BE68-9217090D0263}"/>
              </a:ext>
            </a:extLst>
          </p:cNvPr>
          <p:cNvSpPr txBox="1">
            <a:spLocks/>
          </p:cNvSpPr>
          <p:nvPr/>
        </p:nvSpPr>
        <p:spPr>
          <a:xfrm>
            <a:off x="667135" y="1885421"/>
            <a:ext cx="10515600" cy="49725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8650" indent="-285750" algn="just">
              <a:spcBef>
                <a:spcPts val="0"/>
              </a:spcBef>
            </a:pPr>
            <a:r>
              <a:rPr lang="en-US" altLang="en-US" sz="1600" b="1" dirty="0">
                <a:solidFill>
                  <a:srgbClr val="000000"/>
                </a:solidFill>
                <a:latin typeface="Calibri Light" panose="020F0302020204030204" pitchFamily="34" charset="0"/>
                <a:cs typeface="Calibri Light" panose="020F0302020204030204" pitchFamily="34" charset="0"/>
              </a:rPr>
              <a:t>RO=</a:t>
            </a:r>
            <a:r>
              <a:rPr lang="en-US" altLang="en-US" sz="1600" b="1" dirty="0" err="1">
                <a:solidFill>
                  <a:srgbClr val="000000"/>
                </a:solidFill>
                <a:latin typeface="Calibri Light" panose="020F0302020204030204" pitchFamily="34" charset="0"/>
                <a:cs typeface="Calibri Light" panose="020F0302020204030204" pitchFamily="34" charset="0"/>
              </a:rPr>
              <a:t>WBCR</a:t>
            </a:r>
            <a:r>
              <a:rPr lang="en-US" altLang="en-US" sz="1600" dirty="0">
                <a:solidFill>
                  <a:srgbClr val="000000"/>
                </a:solidFill>
                <a:latin typeface="Calibri Light" panose="020F0302020204030204" pitchFamily="34" charset="0"/>
                <a:cs typeface="Calibri Light" panose="020F0302020204030204" pitchFamily="34" charset="0"/>
              </a:rPr>
              <a:t> - Well infant/childcare visits are payable as one per month during the first six months; one visit during each three-month period up to one year of age; and one visit at 18 months of age.</a:t>
            </a:r>
            <a:r>
              <a:rPr lang="en-US" altLang="en-US" sz="1600" dirty="0">
                <a:latin typeface="Calibri Light" panose="020F0302020204030204" pitchFamily="34" charset="0"/>
                <a:cs typeface="Calibri Light" panose="020F0302020204030204" pitchFamily="34" charset="0"/>
              </a:rPr>
              <a:t> </a:t>
            </a:r>
          </a:p>
          <a:p>
            <a:pPr indent="0" algn="just">
              <a:spcBef>
                <a:spcPts val="0"/>
              </a:spcBef>
            </a:pPr>
            <a:endParaRPr lang="en-US" altLang="en-US" sz="1600" dirty="0">
              <a:solidFill>
                <a:srgbClr val="000000"/>
              </a:solidFill>
              <a:latin typeface="Calibri Light" panose="020F0302020204030204" pitchFamily="34" charset="0"/>
              <a:cs typeface="Calibri Light" panose="020F0302020204030204" pitchFamily="34" charset="0"/>
            </a:endParaRPr>
          </a:p>
          <a:p>
            <a:pPr marL="628650" indent="-285750" algn="just">
              <a:spcBef>
                <a:spcPts val="0"/>
              </a:spcBef>
            </a:pPr>
            <a:r>
              <a:rPr lang="en-US" altLang="en-US" sz="1600" dirty="0">
                <a:solidFill>
                  <a:srgbClr val="000000"/>
                </a:solidFill>
                <a:latin typeface="Calibri Light" panose="020F0302020204030204" pitchFamily="34" charset="0"/>
                <a:cs typeface="Calibri Light" panose="020F0302020204030204" pitchFamily="34" charset="0"/>
              </a:rPr>
              <a:t>It is recommended that the Rourke Baby Record be used to guide each visit and be documented in the health record. In order to provide optimal protection, age recommendations from the Nova Scotia Provincial Immunization Schedule must be followed</a:t>
            </a:r>
            <a:r>
              <a:rPr lang="en-US" altLang="en-US" sz="1600" dirty="0">
                <a:latin typeface="Calibri Light" panose="020F0302020204030204" pitchFamily="34" charset="0"/>
                <a:cs typeface="Calibri Light" panose="020F0302020204030204" pitchFamily="34" charset="0"/>
              </a:rPr>
              <a:t>. </a:t>
            </a:r>
            <a:endParaRPr lang="en-US" altLang="en-US" sz="1600" dirty="0">
              <a:solidFill>
                <a:srgbClr val="000000"/>
              </a:solidFill>
              <a:latin typeface="Calibri Light" panose="020F0302020204030204" pitchFamily="34" charset="0"/>
              <a:cs typeface="Calibri Light" panose="020F0302020204030204" pitchFamily="34" charset="0"/>
            </a:endParaRPr>
          </a:p>
          <a:p>
            <a:pPr marL="628650" indent="-285750" algn="just">
              <a:spcBef>
                <a:spcPts val="0"/>
              </a:spcBef>
            </a:pPr>
            <a:endParaRPr lang="en-US" altLang="en-US" sz="1600" dirty="0">
              <a:solidFill>
                <a:srgbClr val="000000"/>
              </a:solidFill>
              <a:latin typeface="Calibri Light" panose="020F0302020204030204" pitchFamily="34" charset="0"/>
              <a:cs typeface="Calibri Light" panose="020F0302020204030204" pitchFamily="34" charset="0"/>
            </a:endParaRPr>
          </a:p>
          <a:p>
            <a:pPr indent="0" algn="just">
              <a:spcBef>
                <a:spcPts val="0"/>
              </a:spcBef>
              <a:buFont typeface="Arial" panose="020B0604020202020204" pitchFamily="34" charset="0"/>
              <a:buNone/>
            </a:pPr>
            <a:endParaRPr lang="en-US" altLang="en-US" sz="1600" dirty="0">
              <a:solidFill>
                <a:srgbClr val="000000"/>
              </a:solidFill>
              <a:latin typeface="Calibri Light" panose="020F0302020204030204" pitchFamily="34" charset="0"/>
              <a:cs typeface="Calibri Light" panose="020F0302020204030204" pitchFamily="34" charset="0"/>
            </a:endParaRPr>
          </a:p>
          <a:p>
            <a:pPr indent="0" algn="just">
              <a:spcBef>
                <a:spcPts val="0"/>
              </a:spcBef>
            </a:pPr>
            <a:endParaRPr lang="en-US" altLang="en-US" sz="1600" dirty="0">
              <a:solidFill>
                <a:srgbClr val="000000"/>
              </a:solidFill>
              <a:latin typeface="Calibri Light" panose="020F0302020204030204" pitchFamily="34" charset="0"/>
              <a:cs typeface="Calibri Light" panose="020F0302020204030204" pitchFamily="34" charset="0"/>
            </a:endParaRPr>
          </a:p>
          <a:p>
            <a:pPr marL="628650" indent="-285750" algn="just">
              <a:spcBef>
                <a:spcPts val="0"/>
              </a:spcBef>
            </a:pPr>
            <a:r>
              <a:rPr lang="en-US" altLang="en-US" sz="1600" b="1" dirty="0">
                <a:solidFill>
                  <a:srgbClr val="000000"/>
                </a:solidFill>
                <a:latin typeface="Calibri Light" panose="020F0302020204030204" pitchFamily="34" charset="0"/>
                <a:cs typeface="Calibri Light" panose="020F0302020204030204" pitchFamily="34" charset="0"/>
              </a:rPr>
              <a:t>RO=</a:t>
            </a:r>
            <a:r>
              <a:rPr lang="en-US" altLang="en-US" sz="1600" b="1" dirty="0" err="1">
                <a:solidFill>
                  <a:srgbClr val="000000"/>
                </a:solidFill>
                <a:latin typeface="Calibri Light" panose="020F0302020204030204" pitchFamily="34" charset="0"/>
                <a:cs typeface="Calibri Light" panose="020F0302020204030204" pitchFamily="34" charset="0"/>
              </a:rPr>
              <a:t>WBCR</a:t>
            </a:r>
            <a:r>
              <a:rPr lang="en-US" altLang="en-US" sz="1600" b="1" dirty="0">
                <a:solidFill>
                  <a:srgbClr val="000000"/>
                </a:solidFill>
                <a:latin typeface="Calibri Light" panose="020F0302020204030204" pitchFamily="34" charset="0"/>
                <a:cs typeface="Calibri Light" panose="020F0302020204030204" pitchFamily="34" charset="0"/>
              </a:rPr>
              <a:t> CT=</a:t>
            </a:r>
            <a:r>
              <a:rPr lang="en-US" altLang="en-US" sz="1600" b="1" dirty="0" err="1">
                <a:solidFill>
                  <a:srgbClr val="000000"/>
                </a:solidFill>
                <a:latin typeface="Calibri Light" panose="020F0302020204030204" pitchFamily="34" charset="0"/>
                <a:cs typeface="Calibri Light" panose="020F0302020204030204" pitchFamily="34" charset="0"/>
              </a:rPr>
              <a:t>RKBR</a:t>
            </a:r>
            <a:r>
              <a:rPr lang="en-US" altLang="en-US" sz="1600" dirty="0">
                <a:solidFill>
                  <a:srgbClr val="000000"/>
                </a:solidFill>
                <a:latin typeface="Calibri Light" panose="020F0302020204030204" pitchFamily="34" charset="0"/>
                <a:cs typeface="Calibri Light" panose="020F0302020204030204" pitchFamily="34" charset="0"/>
              </a:rPr>
              <a:t> - The </a:t>
            </a:r>
            <a:r>
              <a:rPr lang="en-US" altLang="en-US" sz="1600" u="sng" dirty="0">
                <a:solidFill>
                  <a:srgbClr val="000000"/>
                </a:solidFill>
                <a:latin typeface="Calibri Light" panose="020F0302020204030204" pitchFamily="34" charset="0"/>
                <a:cs typeface="Calibri Light" panose="020F0302020204030204" pitchFamily="34" charset="0"/>
              </a:rPr>
              <a:t>comprehensive</a:t>
            </a:r>
            <a:r>
              <a:rPr lang="en-US" altLang="en-US" sz="1600" dirty="0">
                <a:solidFill>
                  <a:srgbClr val="000000"/>
                </a:solidFill>
                <a:latin typeface="Calibri Light" panose="020F0302020204030204" pitchFamily="34" charset="0"/>
                <a:cs typeface="Calibri Light" panose="020F0302020204030204" pitchFamily="34" charset="0"/>
              </a:rPr>
              <a:t> well infant/child visit, the Rourke Baby Record (</a:t>
            </a:r>
            <a:r>
              <a:rPr lang="en-US" altLang="en-US" sz="1600" dirty="0" err="1">
                <a:solidFill>
                  <a:srgbClr val="000000"/>
                </a:solidFill>
                <a:latin typeface="Calibri Light" panose="020F0302020204030204" pitchFamily="34" charset="0"/>
                <a:cs typeface="Calibri Light" panose="020F0302020204030204" pitchFamily="34" charset="0"/>
              </a:rPr>
              <a:t>RBR</a:t>
            </a:r>
            <a:r>
              <a:rPr lang="en-US" altLang="en-US" sz="1600" dirty="0">
                <a:solidFill>
                  <a:srgbClr val="000000"/>
                </a:solidFill>
                <a:latin typeface="Calibri Light" panose="020F0302020204030204" pitchFamily="34" charset="0"/>
                <a:cs typeface="Calibri Light" panose="020F0302020204030204" pitchFamily="34" charset="0"/>
              </a:rPr>
              <a:t>) must be used to guide the visit, completed in full, reviewed and signed by the physician and documented in the health record. Age-appropriate preventative care and education to the parent(s)/caregiver according to the </a:t>
            </a:r>
            <a:r>
              <a:rPr lang="en-US" altLang="en-US" sz="1600" dirty="0" err="1">
                <a:solidFill>
                  <a:srgbClr val="000000"/>
                </a:solidFill>
                <a:latin typeface="Calibri Light" panose="020F0302020204030204" pitchFamily="34" charset="0"/>
                <a:cs typeface="Calibri Light" panose="020F0302020204030204" pitchFamily="34" charset="0"/>
              </a:rPr>
              <a:t>RBR</a:t>
            </a:r>
            <a:r>
              <a:rPr lang="en-US" altLang="en-US" sz="1600" dirty="0">
                <a:solidFill>
                  <a:srgbClr val="000000"/>
                </a:solidFill>
                <a:latin typeface="Calibri Light" panose="020F0302020204030204" pitchFamily="34" charset="0"/>
                <a:cs typeface="Calibri Light" panose="020F0302020204030204" pitchFamily="34" charset="0"/>
              </a:rPr>
              <a:t> must be delivered and documented in the </a:t>
            </a:r>
            <a:r>
              <a:rPr lang="en-US" altLang="en-US" sz="1600" dirty="0" err="1">
                <a:solidFill>
                  <a:srgbClr val="000000"/>
                </a:solidFill>
                <a:latin typeface="Calibri Light" panose="020F0302020204030204" pitchFamily="34" charset="0"/>
                <a:cs typeface="Calibri Light" panose="020F0302020204030204" pitchFamily="34" charset="0"/>
              </a:rPr>
              <a:t>RBR</a:t>
            </a:r>
            <a:r>
              <a:rPr lang="en-US" altLang="en-US" sz="1600" dirty="0">
                <a:solidFill>
                  <a:srgbClr val="000000"/>
                </a:solidFill>
                <a:latin typeface="Calibri Light" panose="020F0302020204030204" pitchFamily="34" charset="0"/>
                <a:cs typeface="Calibri Light" panose="020F0302020204030204" pitchFamily="34" charset="0"/>
              </a:rPr>
              <a:t> and recorded in the health record.</a:t>
            </a:r>
            <a:r>
              <a:rPr lang="en-US" altLang="en-US" sz="1600" dirty="0">
                <a:latin typeface="Calibri Light" panose="020F0302020204030204" pitchFamily="34" charset="0"/>
                <a:cs typeface="Calibri Light" panose="020F0302020204030204" pitchFamily="34" charset="0"/>
              </a:rPr>
              <a:t> </a:t>
            </a:r>
            <a:endParaRPr lang="en-US" altLang="en-US" sz="1600" dirty="0">
              <a:solidFill>
                <a:srgbClr val="000000"/>
              </a:solidFill>
              <a:latin typeface="Calibri Light" panose="020F0302020204030204" pitchFamily="34" charset="0"/>
              <a:cs typeface="Calibri Light" panose="020F0302020204030204" pitchFamily="34" charset="0"/>
            </a:endParaRPr>
          </a:p>
          <a:p>
            <a:pPr marL="628650" indent="-285750" algn="just">
              <a:spcBef>
                <a:spcPts val="0"/>
              </a:spcBef>
            </a:pPr>
            <a:r>
              <a:rPr lang="en-US" altLang="en-US" sz="1600" dirty="0">
                <a:solidFill>
                  <a:srgbClr val="000000"/>
                </a:solidFill>
                <a:latin typeface="Calibri Light" panose="020F0302020204030204" pitchFamily="34" charset="0"/>
                <a:cs typeface="Calibri Light" panose="020F0302020204030204" pitchFamily="34" charset="0"/>
              </a:rPr>
              <a:t>2 visits between 0 and</a:t>
            </a:r>
            <a:r>
              <a:rPr lang="en-US" altLang="en-US" sz="1600" dirty="0">
                <a:latin typeface="Calibri Light" panose="020F0302020204030204" pitchFamily="34" charset="0"/>
                <a:ea typeface="+mn-lt"/>
                <a:cs typeface="Calibri Light" panose="020F0302020204030204" pitchFamily="34" charset="0"/>
              </a:rPr>
              <a:t> </a:t>
            </a:r>
            <a:r>
              <a:rPr lang="en-US" sz="1600" dirty="0">
                <a:latin typeface="Calibri Light" panose="020F0302020204030204" pitchFamily="34" charset="0"/>
                <a:ea typeface="+mn-lt"/>
                <a:cs typeface="Calibri Light" panose="020F0302020204030204" pitchFamily="34" charset="0"/>
              </a:rPr>
              <a:t>&lt;6 months, 1 between 6 months and &lt;12 months, 1 visit between 12 months and &lt;18 months, and 1 visit between 18 months and &lt;24 months</a:t>
            </a:r>
          </a:p>
          <a:p>
            <a:pPr indent="0" algn="just">
              <a:spcBef>
                <a:spcPts val="0"/>
              </a:spcBef>
              <a:buFont typeface="Arial" panose="020B0604020202020204" pitchFamily="34" charset="0"/>
              <a:buNone/>
            </a:pPr>
            <a:endParaRPr lang="en-US" altLang="en-US" sz="1600" dirty="0">
              <a:solidFill>
                <a:srgbClr val="000000"/>
              </a:solidFill>
              <a:latin typeface="Calibri Light" panose="020F0302020204030204" pitchFamily="34" charset="0"/>
              <a:cs typeface="Calibri Light" panose="020F0302020204030204" pitchFamily="34" charset="0"/>
            </a:endParaRPr>
          </a:p>
          <a:p>
            <a:pPr marL="0" indent="0">
              <a:spcBef>
                <a:spcPts val="0"/>
              </a:spcBef>
              <a:buFont typeface="Arial" panose="020B0604020202020204" pitchFamily="34" charset="0"/>
              <a:buNone/>
            </a:pPr>
            <a:endParaRPr lang="en-US" altLang="en-US" sz="1600" dirty="0">
              <a:solidFill>
                <a:srgbClr val="000000"/>
              </a:solidFill>
              <a:latin typeface="Calibri Light" panose="020F0302020204030204" pitchFamily="34" charset="0"/>
              <a:cs typeface="Calibri Light" panose="020F0302020204030204" pitchFamily="34" charset="0"/>
            </a:endParaRPr>
          </a:p>
          <a:p>
            <a:pPr marL="685800">
              <a:spcBef>
                <a:spcPts val="0"/>
              </a:spcBef>
            </a:pPr>
            <a:r>
              <a:rPr lang="en-US" altLang="en-US" sz="1600" dirty="0">
                <a:solidFill>
                  <a:srgbClr val="000000"/>
                </a:solidFill>
                <a:latin typeface="Calibri Light" panose="020F0302020204030204" pitchFamily="34" charset="0"/>
                <a:cs typeface="Calibri Light" panose="020F0302020204030204" pitchFamily="34" charset="0"/>
              </a:rPr>
              <a:t>All other well infant/child visits to be claimed at the regular, applicable well baby care rate</a:t>
            </a:r>
            <a:r>
              <a:rPr lang="en-US" altLang="en-US" sz="1600" dirty="0">
                <a:latin typeface="Calibri Light" panose="020F0302020204030204" pitchFamily="34" charset="0"/>
                <a:cs typeface="Calibri Light" panose="020F0302020204030204" pitchFamily="34" charset="0"/>
              </a:rPr>
              <a:t>. </a:t>
            </a:r>
            <a:br>
              <a:rPr lang="en-US" altLang="en-US" sz="1600" dirty="0">
                <a:latin typeface="Calibri Light" panose="020F0302020204030204" pitchFamily="34" charset="0"/>
                <a:cs typeface="Calibri Light" panose="020F0302020204030204" pitchFamily="34" charset="0"/>
              </a:rPr>
            </a:br>
            <a:r>
              <a:rPr lang="en-US" altLang="en-US" sz="1600" dirty="0">
                <a:latin typeface="Calibri Light" panose="020F0302020204030204" pitchFamily="34" charset="0"/>
                <a:cs typeface="Calibri Light" panose="020F0302020204030204" pitchFamily="34" charset="0"/>
              </a:rPr>
              <a:t>Maximum of 9 </a:t>
            </a:r>
            <a:r>
              <a:rPr lang="en-US" altLang="en-US" sz="1600" dirty="0" err="1">
                <a:latin typeface="Calibri Light" panose="020F0302020204030204" pitchFamily="34" charset="0"/>
                <a:cs typeface="Calibri Light" panose="020F0302020204030204" pitchFamily="34" charset="0"/>
              </a:rPr>
              <a:t>WBCR</a:t>
            </a:r>
            <a:r>
              <a:rPr lang="en-US" altLang="en-US" sz="1600" dirty="0">
                <a:latin typeface="Calibri Light" panose="020F0302020204030204" pitchFamily="34" charset="0"/>
                <a:cs typeface="Calibri Light" panose="020F0302020204030204" pitchFamily="34" charset="0"/>
              </a:rPr>
              <a:t> total, 5 of which can be </a:t>
            </a:r>
            <a:r>
              <a:rPr lang="en-US" altLang="en-US" sz="1600" dirty="0" err="1">
                <a:latin typeface="Calibri Light" panose="020F0302020204030204" pitchFamily="34" charset="0"/>
                <a:cs typeface="Calibri Light" panose="020F0302020204030204" pitchFamily="34" charset="0"/>
              </a:rPr>
              <a:t>RKBR</a:t>
            </a:r>
            <a:endParaRPr lang="en-US" altLang="en-US" sz="1600" dirty="0">
              <a:latin typeface="Calibri Light" panose="020F0302020204030204" pitchFamily="34" charset="0"/>
              <a:cs typeface="Calibri Light" panose="020F0302020204030204" pitchFamily="34" charset="0"/>
            </a:endParaRPr>
          </a:p>
          <a:p>
            <a:endParaRPr lang="en-US" altLang="en-US" sz="1600" dirty="0">
              <a:cs typeface="Calibri"/>
            </a:endParaRPr>
          </a:p>
        </p:txBody>
      </p:sp>
    </p:spTree>
    <p:extLst>
      <p:ext uri="{BB962C8B-B14F-4D97-AF65-F5344CB8AC3E}">
        <p14:creationId xmlns:p14="http://schemas.microsoft.com/office/powerpoint/2010/main" val="10189514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xfrm>
            <a:off x="965200" y="1383528"/>
            <a:ext cx="6350000" cy="3167510"/>
          </a:xfrm>
        </p:spPr>
        <p:txBody>
          <a:bodyPr vert="horz" lIns="91440" tIns="45720" rIns="91440" bIns="45720" rtlCol="0" anchor="b">
            <a:noAutofit/>
          </a:bodyPr>
          <a:lstStyle/>
          <a:p>
            <a:r>
              <a:rPr lang="en-US" sz="6600" kern="1200" dirty="0">
                <a:solidFill>
                  <a:schemeClr val="tx1"/>
                </a:solidFill>
                <a:latin typeface="+mj-lt"/>
                <a:ea typeface="+mj-ea"/>
                <a:cs typeface="+mj-cs"/>
              </a:rPr>
              <a:t>Nursing Home &amp; Hospital Care</a:t>
            </a:r>
          </a:p>
        </p:txBody>
      </p:sp>
      <p:pic>
        <p:nvPicPr>
          <p:cNvPr id="3" name="Picture 2" descr="A blue and yellow logo&#10;&#10;Description automatically generated">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7532962" y="3000588"/>
            <a:ext cx="2621772" cy="907187"/>
          </a:xfrm>
          <a:prstGeom prst="rect">
            <a:avLst/>
          </a:prstGeom>
        </p:spPr>
      </p:pic>
      <p:pic>
        <p:nvPicPr>
          <p:cNvPr id="5" name="Picture 4">
            <a:extLst>
              <a:ext uri="{FF2B5EF4-FFF2-40B4-BE49-F238E27FC236}">
                <a16:creationId xmlns:a16="http://schemas.microsoft.com/office/drawing/2014/main" id="{CBEAAA12-B988-4E1C-1DF0-C05C161C8B55}"/>
              </a:ext>
            </a:extLst>
          </p:cNvPr>
          <p:cNvPicPr>
            <a:picLocks noChangeAspect="1"/>
          </p:cNvPicPr>
          <p:nvPr/>
        </p:nvPicPr>
        <p:blipFill>
          <a:blip r:embed="rId4"/>
          <a:stretch>
            <a:fillRect/>
          </a:stretch>
        </p:blipFill>
        <p:spPr>
          <a:xfrm>
            <a:off x="8843848" y="763058"/>
            <a:ext cx="2590800" cy="904875"/>
          </a:xfrm>
          <a:prstGeom prst="rect">
            <a:avLst/>
          </a:prstGeom>
        </p:spPr>
      </p:pic>
    </p:spTree>
    <p:extLst>
      <p:ext uri="{BB962C8B-B14F-4D97-AF65-F5344CB8AC3E}">
        <p14:creationId xmlns:p14="http://schemas.microsoft.com/office/powerpoint/2010/main" val="33804685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Long Term Care Facilities</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Content Placeholder 2">
            <a:extLst>
              <a:ext uri="{FF2B5EF4-FFF2-40B4-BE49-F238E27FC236}">
                <a16:creationId xmlns:a16="http://schemas.microsoft.com/office/drawing/2014/main" id="{A711AD2D-D4D0-173F-D83C-E260B40624C9}"/>
              </a:ext>
            </a:extLst>
          </p:cNvPr>
          <p:cNvSpPr txBox="1">
            <a:spLocks/>
          </p:cNvSpPr>
          <p:nvPr/>
        </p:nvSpPr>
        <p:spPr>
          <a:xfrm>
            <a:off x="327302" y="2134785"/>
            <a:ext cx="6481871" cy="38580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CA" altLang="en-US" sz="1600" dirty="0">
                <a:latin typeface="Calibri Light" panose="020F0302020204030204" pitchFamily="34" charset="0"/>
                <a:cs typeface="Calibri Light" panose="020F0302020204030204" pitchFamily="34" charset="0"/>
              </a:rPr>
              <a:t>LTC visits must be specifically requested by patient, family or nursing home staff</a:t>
            </a:r>
          </a:p>
          <a:p>
            <a:pPr>
              <a:spcBef>
                <a:spcPts val="0"/>
              </a:spcBef>
            </a:pPr>
            <a:endParaRPr lang="en-CA" altLang="en-US" sz="1600" dirty="0">
              <a:latin typeface="Calibri Light" panose="020F0302020204030204" pitchFamily="34" charset="0"/>
              <a:cs typeface="Calibri Light" panose="020F0302020204030204" pitchFamily="34" charset="0"/>
            </a:endParaRPr>
          </a:p>
          <a:p>
            <a:pPr>
              <a:spcBef>
                <a:spcPts val="0"/>
              </a:spcBef>
            </a:pPr>
            <a:r>
              <a:rPr lang="en-CA" altLang="en-US" sz="1600" dirty="0">
                <a:latin typeface="Calibri Light" panose="020F0302020204030204" pitchFamily="34" charset="0"/>
                <a:cs typeface="Calibri Light" panose="020F0302020204030204" pitchFamily="34" charset="0"/>
              </a:rPr>
              <a:t>Must be documented with a progress note</a:t>
            </a:r>
          </a:p>
          <a:p>
            <a:pPr>
              <a:spcBef>
                <a:spcPts val="0"/>
              </a:spcBef>
            </a:pPr>
            <a:endParaRPr lang="en-CA" altLang="en-US" sz="1600" dirty="0">
              <a:latin typeface="Calibri Light" panose="020F0302020204030204" pitchFamily="34" charset="0"/>
              <a:cs typeface="Calibri Light" panose="020F0302020204030204" pitchFamily="34" charset="0"/>
            </a:endParaRPr>
          </a:p>
          <a:p>
            <a:pPr>
              <a:spcBef>
                <a:spcPts val="0"/>
              </a:spcBef>
            </a:pPr>
            <a:r>
              <a:rPr lang="en-CA" altLang="en-US" sz="1600" dirty="0">
                <a:latin typeface="Calibri Light" panose="020F0302020204030204" pitchFamily="34" charset="0"/>
                <a:cs typeface="Calibri Light" panose="020F0302020204030204" pitchFamily="34" charset="0"/>
              </a:rPr>
              <a:t>Visits made at the convenience of the physician must be claimed using the 0800-1700 M-F rate</a:t>
            </a:r>
          </a:p>
          <a:p>
            <a:pPr marL="0" indent="0">
              <a:spcBef>
                <a:spcPts val="0"/>
              </a:spcBef>
              <a:buFont typeface="Arial" panose="020B0604020202020204" pitchFamily="34" charset="0"/>
              <a:buNone/>
            </a:pPr>
            <a:endParaRPr lang="en-CA" altLang="en-US" sz="1600" dirty="0">
              <a:latin typeface="Calibri Light" panose="020F0302020204030204" pitchFamily="34" charset="0"/>
              <a:cs typeface="Calibri Light" panose="020F0302020204030204" pitchFamily="34" charset="0"/>
            </a:endParaRPr>
          </a:p>
          <a:p>
            <a:pPr>
              <a:spcBef>
                <a:spcPts val="0"/>
              </a:spcBef>
            </a:pPr>
            <a:r>
              <a:rPr lang="en-CA" altLang="en-US" sz="1600" dirty="0">
                <a:latin typeface="Calibri Light" panose="020F0302020204030204" pitchFamily="34" charset="0"/>
                <a:cs typeface="Calibri Light" panose="020F0302020204030204" pitchFamily="34" charset="0"/>
              </a:rPr>
              <a:t>If claiming other than the 0800-1700 M-F fee, document when you were called and why</a:t>
            </a:r>
          </a:p>
          <a:p>
            <a:pPr>
              <a:spcBef>
                <a:spcPts val="0"/>
              </a:spcBef>
            </a:pPr>
            <a:endParaRPr lang="en-CA" sz="1600" dirty="0">
              <a:latin typeface="Calibri Light" panose="020F0302020204030204" pitchFamily="34" charset="0"/>
              <a:ea typeface="Calibri"/>
              <a:cs typeface="Calibri Light" panose="020F0302020204030204" pitchFamily="34" charset="0"/>
            </a:endParaRPr>
          </a:p>
          <a:p>
            <a:pPr>
              <a:spcBef>
                <a:spcPts val="0"/>
              </a:spcBef>
            </a:pPr>
            <a:r>
              <a:rPr lang="en-CA" sz="1600" dirty="0">
                <a:latin typeface="Calibri Light" panose="020F0302020204030204" pitchFamily="34" charset="0"/>
                <a:cs typeface="Calibri Light" panose="020F0302020204030204" pitchFamily="34" charset="0"/>
              </a:rPr>
              <a:t>If the visit is requested in one time period and conducted in another, the lesser fee must be claimed</a:t>
            </a:r>
            <a:endParaRPr lang="en-CA" sz="1600" dirty="0">
              <a:latin typeface="Calibri Light" panose="020F0302020204030204" pitchFamily="34" charset="0"/>
              <a:ea typeface="Calibri"/>
              <a:cs typeface="Calibri Light" panose="020F0302020204030204" pitchFamily="34" charset="0"/>
            </a:endParaRPr>
          </a:p>
          <a:p>
            <a:pPr>
              <a:spcBef>
                <a:spcPts val="0"/>
              </a:spcBef>
            </a:pPr>
            <a:endParaRPr lang="en-CA" sz="1600" dirty="0">
              <a:latin typeface="Calibri Light" panose="020F0302020204030204" pitchFamily="34" charset="0"/>
              <a:cs typeface="Calibri Light" panose="020F0302020204030204" pitchFamily="34" charset="0"/>
            </a:endParaRPr>
          </a:p>
          <a:p>
            <a:pPr>
              <a:spcBef>
                <a:spcPts val="0"/>
              </a:spcBef>
            </a:pPr>
            <a:r>
              <a:rPr lang="en-CA" sz="1600" dirty="0">
                <a:latin typeface="Calibri Light" panose="020F0302020204030204" pitchFamily="34" charset="0"/>
                <a:cs typeface="Calibri Light" panose="020F0302020204030204" pitchFamily="34" charset="0"/>
              </a:rPr>
              <a:t>Documentation for patients at LTC facilities is still the responsibility of the physician</a:t>
            </a:r>
            <a:endParaRPr lang="en-CA" sz="1600" dirty="0">
              <a:latin typeface="Calibri Light" panose="020F0302020204030204" pitchFamily="34" charset="0"/>
              <a:ea typeface="Calibri"/>
              <a:cs typeface="Calibri Light" panose="020F0302020204030204" pitchFamily="34" charset="0"/>
            </a:endParaRPr>
          </a:p>
        </p:txBody>
      </p:sp>
      <p:pic>
        <p:nvPicPr>
          <p:cNvPr id="6" name="Picture 5">
            <a:extLst>
              <a:ext uri="{FF2B5EF4-FFF2-40B4-BE49-F238E27FC236}">
                <a16:creationId xmlns:a16="http://schemas.microsoft.com/office/drawing/2014/main" id="{AFC03B23-E17E-BD1D-C79B-16AA69081EC4}"/>
              </a:ext>
            </a:extLst>
          </p:cNvPr>
          <p:cNvPicPr>
            <a:picLocks noChangeAspect="1"/>
          </p:cNvPicPr>
          <p:nvPr/>
        </p:nvPicPr>
        <p:blipFill>
          <a:blip r:embed="rId4"/>
          <a:stretch>
            <a:fillRect/>
          </a:stretch>
        </p:blipFill>
        <p:spPr>
          <a:xfrm>
            <a:off x="6959323" y="1839509"/>
            <a:ext cx="4905375" cy="4029075"/>
          </a:xfrm>
          <a:prstGeom prst="rect">
            <a:avLst/>
          </a:prstGeom>
        </p:spPr>
      </p:pic>
    </p:spTree>
    <p:extLst>
      <p:ext uri="{BB962C8B-B14F-4D97-AF65-F5344CB8AC3E}">
        <p14:creationId xmlns:p14="http://schemas.microsoft.com/office/powerpoint/2010/main" val="23795812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03.03  Prolonged Nursing Home Visit</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Content Placeholder 2">
            <a:extLst>
              <a:ext uri="{FF2B5EF4-FFF2-40B4-BE49-F238E27FC236}">
                <a16:creationId xmlns:a16="http://schemas.microsoft.com/office/drawing/2014/main" id="{861AC985-6260-E4A1-BEC2-D9DBDEC05F88}"/>
              </a:ext>
            </a:extLst>
          </p:cNvPr>
          <p:cNvSpPr txBox="1">
            <a:spLocks/>
          </p:cNvSpPr>
          <p:nvPr/>
        </p:nvSpPr>
        <p:spPr>
          <a:xfrm>
            <a:off x="838201" y="1924263"/>
            <a:ext cx="10515599" cy="42751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600" dirty="0">
                <a:latin typeface="Calibri Light" panose="020F0302020204030204" pitchFamily="34" charset="0"/>
                <a:ea typeface="+mn-lt"/>
                <a:cs typeface="Calibri Light" panose="020F0302020204030204" pitchFamily="34" charset="0"/>
              </a:rPr>
              <a:t>Billable when a nursing home visit becomes prolonged </a:t>
            </a:r>
          </a:p>
          <a:p>
            <a:pPr marL="0" indent="0" algn="just">
              <a:buFont typeface="Arial" panose="020B0604020202020204" pitchFamily="34" charset="0"/>
              <a:buNone/>
            </a:pPr>
            <a:endParaRPr lang="en-US" sz="1600" dirty="0">
              <a:latin typeface="Calibri Light" panose="020F0302020204030204" pitchFamily="34" charset="0"/>
              <a:ea typeface="+mn-lt"/>
              <a:cs typeface="Calibri Light" panose="020F0302020204030204" pitchFamily="34" charset="0"/>
            </a:endParaRPr>
          </a:p>
          <a:p>
            <a:pPr algn="just"/>
            <a:r>
              <a:rPr lang="en-US" sz="1600" dirty="0">
                <a:latin typeface="Calibri Light" panose="020F0302020204030204" pitchFamily="34" charset="0"/>
                <a:ea typeface="+mn-lt"/>
                <a:cs typeface="Calibri Light" panose="020F0302020204030204" pitchFamily="34" charset="0"/>
              </a:rPr>
              <a:t>Eligible to be billed for all residents of a nursing home or </a:t>
            </a:r>
            <a:r>
              <a:rPr lang="en-US" sz="1600" dirty="0" err="1">
                <a:latin typeface="Calibri Light" panose="020F0302020204030204" pitchFamily="34" charset="0"/>
                <a:ea typeface="+mn-lt"/>
                <a:cs typeface="Calibri Light" panose="020F0302020204030204" pitchFamily="34" charset="0"/>
              </a:rPr>
              <a:t>RCF</a:t>
            </a:r>
            <a:r>
              <a:rPr lang="en-US" sz="1600" dirty="0">
                <a:latin typeface="Calibri Light" panose="020F0302020204030204" pitchFamily="34" charset="0"/>
                <a:ea typeface="+mn-lt"/>
                <a:cs typeface="Calibri Light" panose="020F0302020204030204" pitchFamily="34" charset="0"/>
              </a:rPr>
              <a:t> for whom the physician is delivering patient care</a:t>
            </a:r>
          </a:p>
          <a:p>
            <a:pPr marL="0" indent="0" algn="just">
              <a:buFont typeface="Arial" panose="020B0604020202020204" pitchFamily="34" charset="0"/>
              <a:buNone/>
            </a:pPr>
            <a:endParaRPr lang="en-US" sz="1600" dirty="0">
              <a:latin typeface="Calibri Light" panose="020F0302020204030204" pitchFamily="34" charset="0"/>
              <a:ea typeface="+mn-lt"/>
              <a:cs typeface="Calibri Light" panose="020F0302020204030204" pitchFamily="34" charset="0"/>
            </a:endParaRPr>
          </a:p>
          <a:p>
            <a:pPr algn="just"/>
            <a:r>
              <a:rPr lang="en-US" sz="1600" dirty="0">
                <a:latin typeface="Calibri Light" panose="020F0302020204030204" pitchFamily="34" charset="0"/>
                <a:ea typeface="+mn-lt"/>
                <a:cs typeface="Calibri Light" panose="020F0302020204030204" pitchFamily="34" charset="0"/>
              </a:rPr>
              <a:t>The first 15 minutes is considered the base fee (1 multiple) (standard fees apply). </a:t>
            </a:r>
            <a:endParaRPr lang="en-US" sz="1600" dirty="0">
              <a:latin typeface="Calibri Light" panose="020F0302020204030204" pitchFamily="34" charset="0"/>
              <a:cs typeface="Calibri Light" panose="020F0302020204030204" pitchFamily="34" charset="0"/>
            </a:endParaRPr>
          </a:p>
          <a:p>
            <a:pPr lvl="2" algn="just"/>
            <a:r>
              <a:rPr lang="en-US" sz="1600" dirty="0">
                <a:latin typeface="Calibri Light" panose="020F0302020204030204" pitchFamily="34" charset="0"/>
                <a:ea typeface="+mn-lt"/>
                <a:cs typeface="Calibri Light" panose="020F0302020204030204" pitchFamily="34" charset="0"/>
              </a:rPr>
              <a:t>After that point, additional multiples are used to bill for each additional 15 minutes spent, up to a maximum of 4 multiples (60 mins total time)</a:t>
            </a:r>
          </a:p>
          <a:p>
            <a:pPr lvl="2" algn="just"/>
            <a:r>
              <a:rPr lang="en-US" sz="1600" dirty="0">
                <a:latin typeface="Calibri Light" panose="020F0302020204030204" pitchFamily="34" charset="0"/>
                <a:ea typeface="+mn-lt"/>
                <a:cs typeface="Calibri Light" panose="020F0302020204030204" pitchFamily="34" charset="0"/>
              </a:rPr>
              <a:t>80% of the total time billed must be spent in direct physician to patient contact</a:t>
            </a:r>
          </a:p>
          <a:p>
            <a:pPr marL="914400" lvl="2" indent="0" algn="just">
              <a:buFont typeface="Arial" panose="020B0604020202020204" pitchFamily="34" charset="0"/>
              <a:buNone/>
            </a:pPr>
            <a:endParaRPr lang="en-US" sz="1600" dirty="0">
              <a:latin typeface="Calibri Light" panose="020F0302020204030204" pitchFamily="34" charset="0"/>
              <a:ea typeface="+mn-lt"/>
              <a:cs typeface="Calibri Light" panose="020F0302020204030204" pitchFamily="34" charset="0"/>
            </a:endParaRPr>
          </a:p>
          <a:p>
            <a:pPr algn="just"/>
            <a:r>
              <a:rPr lang="en-US" sz="1600" dirty="0">
                <a:latin typeface="Calibri Light" panose="020F0302020204030204" pitchFamily="34" charset="0"/>
                <a:ea typeface="+mn-lt"/>
                <a:cs typeface="Calibri Light" panose="020F0302020204030204" pitchFamily="34" charset="0"/>
              </a:rPr>
              <a:t>Start and stop times must be documented in both the health record and the text field of the claim (for services billed with multiples greater than 1)</a:t>
            </a:r>
          </a:p>
          <a:p>
            <a:pPr marL="0" indent="0" algn="just">
              <a:buFont typeface="Arial" panose="020B0604020202020204" pitchFamily="34" charset="0"/>
              <a:buNone/>
            </a:pPr>
            <a:endParaRPr lang="en-US" sz="1600" dirty="0">
              <a:latin typeface="Calibri Light" panose="020F0302020204030204" pitchFamily="34" charset="0"/>
              <a:ea typeface="+mn-lt"/>
              <a:cs typeface="Calibri Light" panose="020F0302020204030204" pitchFamily="34" charset="0"/>
            </a:endParaRPr>
          </a:p>
          <a:p>
            <a:pPr algn="just"/>
            <a:r>
              <a:rPr lang="en-US" sz="1600" dirty="0">
                <a:latin typeface="Calibri Light" panose="020F0302020204030204" pitchFamily="34" charset="0"/>
                <a:ea typeface="+mn-lt"/>
                <a:cs typeface="Calibri Light" panose="020F0302020204030204" pitchFamily="34" charset="0"/>
              </a:rPr>
              <a:t>Prolonged visits are not eligible via virtual care</a:t>
            </a:r>
          </a:p>
          <a:p>
            <a:pPr lvl="2" algn="just"/>
            <a:endParaRPr lang="en-US" sz="1100" dirty="0">
              <a:ea typeface="+mn-lt"/>
              <a:cs typeface="+mn-lt"/>
            </a:endParaRPr>
          </a:p>
          <a:p>
            <a:pPr algn="just"/>
            <a:endParaRPr lang="en-US" sz="1800" dirty="0">
              <a:ea typeface="+mn-lt"/>
              <a:cs typeface="+mn-lt"/>
            </a:endParaRPr>
          </a:p>
          <a:p>
            <a:pPr algn="just"/>
            <a:endParaRPr lang="en-US" sz="1800" dirty="0">
              <a:ea typeface="+mn-lt"/>
              <a:cs typeface="+mn-lt"/>
            </a:endParaRPr>
          </a:p>
          <a:p>
            <a:pPr algn="just"/>
            <a:endParaRPr lang="en-US" sz="1800" dirty="0">
              <a:ea typeface="+mn-lt"/>
              <a:cs typeface="+mn-lt"/>
            </a:endParaRPr>
          </a:p>
          <a:p>
            <a:pPr marL="0" indent="0" algn="just">
              <a:buFont typeface="Arial" panose="020B0604020202020204" pitchFamily="34" charset="0"/>
              <a:buNone/>
            </a:pPr>
            <a:endParaRPr lang="en-US" sz="1800" dirty="0">
              <a:cs typeface="Calibri"/>
            </a:endParaRPr>
          </a:p>
        </p:txBody>
      </p:sp>
      <p:sp>
        <p:nvSpPr>
          <p:cNvPr id="5" name="TextBox 4">
            <a:extLst>
              <a:ext uri="{FF2B5EF4-FFF2-40B4-BE49-F238E27FC236}">
                <a16:creationId xmlns:a16="http://schemas.microsoft.com/office/drawing/2014/main" id="{5DE7869E-5EE4-A0A3-390A-2C6D5B18A24B}"/>
              </a:ext>
            </a:extLst>
          </p:cNvPr>
          <p:cNvSpPr txBox="1"/>
          <p:nvPr/>
        </p:nvSpPr>
        <p:spPr>
          <a:xfrm>
            <a:off x="42332" y="6604000"/>
            <a:ext cx="306476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alibri"/>
                <a:cs typeface="Calibri"/>
                <a:hlinkClick r:id="rId4"/>
              </a:rPr>
              <a:t>https://msi.medavie.bluecross.ca/interim-fees/</a:t>
            </a:r>
            <a:r>
              <a:rPr lang="en-US" sz="1100" dirty="0">
                <a:latin typeface="Calibri"/>
                <a:cs typeface="Calibri"/>
              </a:rPr>
              <a:t> </a:t>
            </a:r>
            <a:endParaRPr lang="en-US" dirty="0"/>
          </a:p>
        </p:txBody>
      </p:sp>
    </p:spTree>
    <p:extLst>
      <p:ext uri="{BB962C8B-B14F-4D97-AF65-F5344CB8AC3E}">
        <p14:creationId xmlns:p14="http://schemas.microsoft.com/office/powerpoint/2010/main" val="17464600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ENH1    Medication Review</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Content Placeholder 2">
            <a:extLst>
              <a:ext uri="{FF2B5EF4-FFF2-40B4-BE49-F238E27FC236}">
                <a16:creationId xmlns:a16="http://schemas.microsoft.com/office/drawing/2014/main" id="{B0E0606A-5DE0-8298-30BC-25AFD684C869}"/>
              </a:ext>
            </a:extLst>
          </p:cNvPr>
          <p:cNvSpPr txBox="1">
            <a:spLocks/>
          </p:cNvSpPr>
          <p:nvPr/>
        </p:nvSpPr>
        <p:spPr>
          <a:xfrm>
            <a:off x="838200" y="1882957"/>
            <a:ext cx="9937303" cy="35057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CA" altLang="en-US" sz="1600" dirty="0">
                <a:latin typeface="Calibri Light" panose="020F0302020204030204" pitchFamily="34" charset="0"/>
                <a:cs typeface="Calibri Light" panose="020F0302020204030204" pitchFamily="34" charset="0"/>
              </a:rPr>
              <a:t>Medication Review </a:t>
            </a:r>
            <a:r>
              <a:rPr lang="en-CA" altLang="en-US" sz="1600" b="1" dirty="0">
                <a:latin typeface="Calibri Light" panose="020F0302020204030204" pitchFamily="34" charset="0"/>
                <a:cs typeface="Calibri Light" panose="020F0302020204030204" pitchFamily="34" charset="0"/>
              </a:rPr>
              <a:t>(ENH1) </a:t>
            </a:r>
            <a:endParaRPr lang="en-CA" altLang="en-US" sz="1600" b="1" dirty="0">
              <a:latin typeface="Calibri Light" panose="020F0302020204030204" pitchFamily="34" charset="0"/>
              <a:ea typeface="Calibri"/>
              <a:cs typeface="Calibri Light" panose="020F0302020204030204" pitchFamily="34" charset="0"/>
            </a:endParaRPr>
          </a:p>
          <a:p>
            <a:pPr algn="just"/>
            <a:endParaRPr lang="en-CA" altLang="en-US" sz="1600" b="1" dirty="0">
              <a:latin typeface="Calibri Light" panose="020F0302020204030204" pitchFamily="34" charset="0"/>
              <a:ea typeface="Calibri"/>
              <a:cs typeface="Calibri Light" panose="020F0302020204030204" pitchFamily="34" charset="0"/>
            </a:endParaRPr>
          </a:p>
          <a:p>
            <a:pPr lvl="1" algn="just">
              <a:buFont typeface="Wingdings" panose="020B0604020202020204" pitchFamily="34" charset="0"/>
              <a:buChar char="v"/>
            </a:pPr>
            <a:r>
              <a:rPr lang="en-CA" altLang="en-US" sz="1600" dirty="0">
                <a:latin typeface="Calibri Light" panose="020F0302020204030204" pitchFamily="34" charset="0"/>
                <a:cs typeface="Calibri Light" panose="020F0302020204030204" pitchFamily="34" charset="0"/>
              </a:rPr>
              <a:t>For reviewing, completing, dating and signing pharmacy-generated Medication Administration Recording System (MARS) drug review sheet for the patient</a:t>
            </a:r>
            <a:endParaRPr lang="en-CA" altLang="en-US" sz="1600" dirty="0">
              <a:latin typeface="Calibri Light" panose="020F0302020204030204" pitchFamily="34" charset="0"/>
              <a:ea typeface="Calibri"/>
              <a:cs typeface="Calibri Light" panose="020F0302020204030204" pitchFamily="34" charset="0"/>
            </a:endParaRPr>
          </a:p>
          <a:p>
            <a:pPr marL="457200" lvl="1" indent="0" algn="just">
              <a:buFont typeface="Arial" panose="020B0604020202020204" pitchFamily="34" charset="0"/>
              <a:buNone/>
            </a:pPr>
            <a:endParaRPr lang="en-CA" altLang="en-US" sz="1600" dirty="0">
              <a:latin typeface="Calibri Light" panose="020F0302020204030204" pitchFamily="34" charset="0"/>
              <a:ea typeface="Calibri"/>
              <a:cs typeface="Calibri Light" panose="020F0302020204030204" pitchFamily="34" charset="0"/>
            </a:endParaRPr>
          </a:p>
          <a:p>
            <a:pPr lvl="1" algn="just">
              <a:buFont typeface="Wingdings" panose="020B0604020202020204" pitchFamily="34" charset="0"/>
              <a:buChar char="v"/>
            </a:pPr>
            <a:r>
              <a:rPr lang="en-CA" altLang="en-US" sz="1600" dirty="0">
                <a:latin typeface="Calibri Light" panose="020F0302020204030204" pitchFamily="34" charset="0"/>
                <a:cs typeface="Calibri Light" panose="020F0302020204030204" pitchFamily="34" charset="0"/>
              </a:rPr>
              <a:t>May be claimed a maximum of 2 times per fiscal year per resident.</a:t>
            </a:r>
            <a:endParaRPr lang="en-CA" altLang="en-US" sz="1600" dirty="0">
              <a:latin typeface="Calibri Light" panose="020F0302020204030204" pitchFamily="34" charset="0"/>
              <a:ea typeface="Calibri"/>
              <a:cs typeface="Calibri Light" panose="020F0302020204030204" pitchFamily="34" charset="0"/>
            </a:endParaRPr>
          </a:p>
          <a:p>
            <a:pPr marL="457200" lvl="1" indent="0" algn="just">
              <a:buFont typeface="Arial" panose="020B0604020202020204" pitchFamily="34" charset="0"/>
              <a:buNone/>
            </a:pPr>
            <a:endParaRPr lang="en-CA" altLang="en-US" sz="1600" dirty="0">
              <a:latin typeface="Calibri Light" panose="020F0302020204030204" pitchFamily="34" charset="0"/>
              <a:ea typeface="Calibri"/>
              <a:cs typeface="Calibri Light" panose="020F0302020204030204" pitchFamily="34" charset="0"/>
            </a:endParaRPr>
          </a:p>
          <a:p>
            <a:pPr lvl="1" algn="just">
              <a:buFont typeface="Wingdings" panose="020B0604020202020204" pitchFamily="34" charset="0"/>
              <a:buChar char="v"/>
            </a:pPr>
            <a:r>
              <a:rPr lang="en-CA" altLang="en-US" sz="1600" dirty="0">
                <a:latin typeface="Calibri Light" panose="020F0302020204030204" pitchFamily="34" charset="0"/>
                <a:cs typeface="Calibri Light" panose="020F0302020204030204" pitchFamily="34" charset="0"/>
              </a:rPr>
              <a:t>The completed MARS form must be readily available within the patient record (in the nursing home)  </a:t>
            </a:r>
          </a:p>
          <a:p>
            <a:pPr marL="0" indent="0">
              <a:buFont typeface="Arial" panose="020B0604020202020204" pitchFamily="34" charset="0"/>
              <a:buNone/>
            </a:pPr>
            <a:endParaRPr lang="en-CA" altLang="en-US" sz="2400" dirty="0">
              <a:ea typeface="Calibri"/>
              <a:cs typeface="Calibri"/>
            </a:endParaRPr>
          </a:p>
        </p:txBody>
      </p:sp>
    </p:spTree>
    <p:extLst>
      <p:ext uri="{BB962C8B-B14F-4D97-AF65-F5344CB8AC3E}">
        <p14:creationId xmlns:p14="http://schemas.microsoft.com/office/powerpoint/2010/main" val="19569647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US" dirty="0"/>
              <a:t>03.03 RO=</a:t>
            </a:r>
            <a:r>
              <a:rPr lang="en-US" dirty="0" err="1"/>
              <a:t>NHCR</a:t>
            </a:r>
            <a:r>
              <a:rPr lang="en-US" dirty="0"/>
              <a:t>  Nursing Home Chart Review</a:t>
            </a:r>
            <a:endParaRPr lang="en-CA" dirty="0"/>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Content Placeholder 2">
            <a:extLst>
              <a:ext uri="{FF2B5EF4-FFF2-40B4-BE49-F238E27FC236}">
                <a16:creationId xmlns:a16="http://schemas.microsoft.com/office/drawing/2014/main" id="{B0E0606A-5DE0-8298-30BC-25AFD684C869}"/>
              </a:ext>
            </a:extLst>
          </p:cNvPr>
          <p:cNvSpPr txBox="1">
            <a:spLocks/>
          </p:cNvSpPr>
          <p:nvPr/>
        </p:nvSpPr>
        <p:spPr>
          <a:xfrm>
            <a:off x="838200" y="1882957"/>
            <a:ext cx="9937303" cy="37146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CA" altLang="en-US" sz="1800" dirty="0">
              <a:latin typeface="Calibri Light" panose="020F0302020204030204" pitchFamily="34" charset="0"/>
              <a:cs typeface="Calibri Light" panose="020F0302020204030204" pitchFamily="34" charset="0"/>
            </a:endParaRPr>
          </a:p>
          <a:p>
            <a:pPr algn="just"/>
            <a:r>
              <a:rPr lang="en-CA" altLang="en-US" sz="1800" dirty="0">
                <a:latin typeface="Calibri Light" panose="020F0302020204030204" pitchFamily="34" charset="0"/>
                <a:cs typeface="Calibri Light" panose="020F0302020204030204" pitchFamily="34" charset="0"/>
              </a:rPr>
              <a:t>Physicians may claim for a medical chart review with telephone call/email/fax advice provided for patients in licensed, provincially registered nursing homes and residential care facilities (</a:t>
            </a:r>
            <a:r>
              <a:rPr lang="en-CA" altLang="en-US" sz="1800" dirty="0" err="1">
                <a:latin typeface="Calibri Light" panose="020F0302020204030204" pitchFamily="34" charset="0"/>
                <a:cs typeface="Calibri Light" panose="020F0302020204030204" pitchFamily="34" charset="0"/>
              </a:rPr>
              <a:t>RCF</a:t>
            </a:r>
            <a:r>
              <a:rPr lang="en-CA" altLang="en-US" sz="1800" dirty="0">
                <a:latin typeface="Calibri Light" panose="020F0302020204030204" pitchFamily="34" charset="0"/>
                <a:cs typeface="Calibri Light" panose="020F0302020204030204" pitchFamily="34" charset="0"/>
              </a:rPr>
              <a:t>). </a:t>
            </a:r>
          </a:p>
          <a:p>
            <a:pPr algn="just"/>
            <a:r>
              <a:rPr lang="en-CA" altLang="en-US" sz="1800" dirty="0">
                <a:latin typeface="Calibri Light" panose="020F0302020204030204" pitchFamily="34" charset="0"/>
                <a:cs typeface="Calibri Light" panose="020F0302020204030204" pitchFamily="34" charset="0"/>
              </a:rPr>
              <a:t>Only advice provided to regulated health care professionals within the patient’s circle of care at the nursing home or </a:t>
            </a:r>
            <a:r>
              <a:rPr lang="en-CA" altLang="en-US" sz="1800" dirty="0" err="1">
                <a:latin typeface="Calibri Light" panose="020F0302020204030204" pitchFamily="34" charset="0"/>
                <a:cs typeface="Calibri Light" panose="020F0302020204030204" pitchFamily="34" charset="0"/>
              </a:rPr>
              <a:t>RCF</a:t>
            </a:r>
            <a:r>
              <a:rPr lang="en-CA" altLang="en-US" sz="1800" dirty="0">
                <a:latin typeface="Calibri Light" panose="020F0302020204030204" pitchFamily="34" charset="0"/>
                <a:cs typeface="Calibri Light" panose="020F0302020204030204" pitchFamily="34" charset="0"/>
              </a:rPr>
              <a:t> is eligible. </a:t>
            </a:r>
          </a:p>
          <a:p>
            <a:pPr algn="just"/>
            <a:r>
              <a:rPr lang="en-CA" altLang="en-US" sz="1800" dirty="0">
                <a:latin typeface="Calibri Light" panose="020F0302020204030204" pitchFamily="34" charset="0"/>
                <a:cs typeface="Calibri Light" panose="020F0302020204030204" pitchFamily="34" charset="0"/>
              </a:rPr>
              <a:t>Not for discussions initiated by the patient, their SDM or family members, nor for discussions with the patient, their SDM or family members.</a:t>
            </a:r>
          </a:p>
          <a:p>
            <a:pPr algn="just"/>
            <a:r>
              <a:rPr lang="en-CA" altLang="en-US" sz="1800" dirty="0">
                <a:latin typeface="Calibri Light" panose="020F0302020204030204" pitchFamily="34" charset="0"/>
                <a:cs typeface="Calibri Light" panose="020F0302020204030204" pitchFamily="34" charset="0"/>
              </a:rPr>
              <a:t>May be claimed in groups of up to three interactions per day for the same patient at a total of 11.5 MSU. Additional groups of three services may be claimed at the same value. </a:t>
            </a:r>
          </a:p>
          <a:p>
            <a:pPr algn="just"/>
            <a:r>
              <a:rPr lang="en-CA" altLang="en-US" sz="1800" dirty="0">
                <a:latin typeface="Calibri Light" panose="020F0302020204030204" pitchFamily="34" charset="0"/>
                <a:cs typeface="Calibri Light" panose="020F0302020204030204" pitchFamily="34" charset="0"/>
              </a:rPr>
              <a:t>Physicians and nursing home staff involved are advised to keep a detailed record of telephone calls/email/fax advice requested and provided. Detailed record of the chart review and advice provided to be available upon request.</a:t>
            </a:r>
          </a:p>
          <a:p>
            <a:pPr marL="0" indent="0">
              <a:buFont typeface="Arial" panose="020B0604020202020204" pitchFamily="34" charset="0"/>
              <a:buNone/>
            </a:pPr>
            <a:endParaRPr lang="en-CA" altLang="en-US" sz="2400" dirty="0">
              <a:ea typeface="Calibri"/>
              <a:cs typeface="Calibri"/>
            </a:endParaRPr>
          </a:p>
        </p:txBody>
      </p:sp>
    </p:spTree>
    <p:extLst>
      <p:ext uri="{BB962C8B-B14F-4D97-AF65-F5344CB8AC3E}">
        <p14:creationId xmlns:p14="http://schemas.microsoft.com/office/powerpoint/2010/main" val="2209969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Overview of MSI</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Content Placeholder 2">
            <a:extLst>
              <a:ext uri="{FF2B5EF4-FFF2-40B4-BE49-F238E27FC236}">
                <a16:creationId xmlns:a16="http://schemas.microsoft.com/office/drawing/2014/main" id="{A107FBE4-9D13-AF65-2682-88FBE6567D20}"/>
              </a:ext>
            </a:extLst>
          </p:cNvPr>
          <p:cNvSpPr txBox="1">
            <a:spLocks/>
          </p:cNvSpPr>
          <p:nvPr/>
        </p:nvSpPr>
        <p:spPr>
          <a:xfrm>
            <a:off x="838200" y="1809828"/>
            <a:ext cx="10123890" cy="4793292"/>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en-CA" sz="1800" dirty="0">
                <a:latin typeface="Calibri Light" panose="020F0302020204030204" pitchFamily="34" charset="0"/>
                <a:cs typeface="Calibri Light" panose="020F0302020204030204" pitchFamily="34" charset="0"/>
              </a:rPr>
              <a:t>Medavie Blue Cross has administered the MSI program since 1969</a:t>
            </a:r>
            <a:endParaRPr lang="en-US" sz="1800" dirty="0">
              <a:latin typeface="Calibri Light" panose="020F0302020204030204" pitchFamily="34" charset="0"/>
              <a:cs typeface="Calibri Light" panose="020F0302020204030204" pitchFamily="34" charset="0"/>
            </a:endParaRPr>
          </a:p>
          <a:p>
            <a:pPr algn="just">
              <a:defRPr/>
            </a:pPr>
            <a:endParaRPr lang="en-CA" sz="1800" dirty="0">
              <a:latin typeface="Calibri Light" panose="020F0302020204030204" pitchFamily="34" charset="0"/>
              <a:cs typeface="Calibri Light" panose="020F0302020204030204" pitchFamily="34" charset="0"/>
            </a:endParaRPr>
          </a:p>
          <a:p>
            <a:pPr algn="just">
              <a:defRPr/>
            </a:pPr>
            <a:r>
              <a:rPr lang="en-CA" sz="1800" dirty="0">
                <a:latin typeface="Calibri Light" panose="020F0302020204030204" pitchFamily="34" charset="0"/>
                <a:cs typeface="Calibri Light" panose="020F0302020204030204" pitchFamily="34" charset="0"/>
              </a:rPr>
              <a:t>More than 8M claims submitted annually to MSI</a:t>
            </a:r>
          </a:p>
          <a:p>
            <a:pPr lvl="1" algn="just">
              <a:buFont typeface="Courier New" panose="02070309020205020404" pitchFamily="49" charset="0"/>
              <a:buChar char="o"/>
              <a:defRPr/>
            </a:pPr>
            <a:r>
              <a:rPr lang="en-CA" sz="1600" dirty="0">
                <a:latin typeface="Calibri Light" panose="020F0302020204030204" pitchFamily="34" charset="0"/>
                <a:cs typeface="Calibri Light" panose="020F0302020204030204" pitchFamily="34" charset="0"/>
              </a:rPr>
              <a:t>Of those, approximately 300k claims are manually processed/assessed </a:t>
            </a:r>
          </a:p>
          <a:p>
            <a:pPr algn="just">
              <a:defRPr/>
            </a:pPr>
            <a:endParaRPr lang="en-CA" sz="1800" dirty="0">
              <a:latin typeface="Calibri Light" panose="020F0302020204030204" pitchFamily="34" charset="0"/>
              <a:cs typeface="Calibri Light" panose="020F0302020204030204" pitchFamily="34" charset="0"/>
            </a:endParaRPr>
          </a:p>
          <a:p>
            <a:pPr algn="just">
              <a:defRPr/>
            </a:pPr>
            <a:r>
              <a:rPr lang="en-CA" sz="1800" dirty="0">
                <a:latin typeface="Calibri Light" panose="020F0302020204030204" pitchFamily="34" charset="0"/>
                <a:cs typeface="Calibri Light" panose="020F0302020204030204" pitchFamily="34" charset="0"/>
              </a:rPr>
              <a:t>Claims for out of province and out of country services are also submitted by physicians and patients</a:t>
            </a:r>
          </a:p>
          <a:p>
            <a:pPr algn="just">
              <a:defRPr/>
            </a:pPr>
            <a:endParaRPr lang="en-CA" sz="1800" dirty="0">
              <a:latin typeface="Calibri Light" panose="020F0302020204030204" pitchFamily="34" charset="0"/>
              <a:cs typeface="Calibri Light" panose="020F0302020204030204" pitchFamily="34" charset="0"/>
            </a:endParaRPr>
          </a:p>
          <a:p>
            <a:pPr algn="just">
              <a:defRPr/>
            </a:pPr>
            <a:r>
              <a:rPr lang="en-CA" sz="1800" dirty="0">
                <a:latin typeface="Calibri Light" panose="020F0302020204030204" pitchFamily="34" charset="0"/>
                <a:cs typeface="Calibri Light" panose="020F0302020204030204" pitchFamily="34" charset="0"/>
              </a:rPr>
              <a:t>Approximately 80 calls per day in Medicare from providers and residents</a:t>
            </a:r>
          </a:p>
          <a:p>
            <a:pPr algn="just">
              <a:defRPr/>
            </a:pPr>
            <a:endParaRPr lang="en-CA" sz="1800" dirty="0">
              <a:latin typeface="Calibri Light" panose="020F0302020204030204" pitchFamily="34" charset="0"/>
              <a:cs typeface="Calibri Light" panose="020F0302020204030204" pitchFamily="34" charset="0"/>
            </a:endParaRPr>
          </a:p>
          <a:p>
            <a:pPr algn="just">
              <a:defRPr/>
            </a:pPr>
            <a:r>
              <a:rPr lang="en-CA" sz="1800" dirty="0">
                <a:latin typeface="Calibri Light" panose="020F0302020204030204" pitchFamily="34" charset="0"/>
                <a:cs typeface="Calibri Light" panose="020F0302020204030204" pitchFamily="34" charset="0"/>
              </a:rPr>
              <a:t>Bi-weekly payments are made to physicians, optometrists, ancillary providers </a:t>
            </a:r>
          </a:p>
          <a:p>
            <a:pPr marL="0" indent="0" algn="just">
              <a:buFont typeface="Arial" panose="020B0604020202020204" pitchFamily="34" charset="0"/>
              <a:buNone/>
              <a:defRPr/>
            </a:pPr>
            <a:endParaRPr lang="en-CA" sz="1800" dirty="0">
              <a:latin typeface="Calibri Light" panose="020F0302020204030204" pitchFamily="34" charset="0"/>
              <a:cs typeface="Calibri Light" panose="020F0302020204030204" pitchFamily="34" charset="0"/>
            </a:endParaRPr>
          </a:p>
          <a:p>
            <a:pPr algn="just">
              <a:defRPr/>
            </a:pPr>
            <a:r>
              <a:rPr lang="en-CA" sz="1800" dirty="0">
                <a:latin typeface="Calibri Light" panose="020F0302020204030204" pitchFamily="34" charset="0"/>
                <a:cs typeface="Calibri Light" panose="020F0302020204030204" pitchFamily="34" charset="0"/>
              </a:rPr>
              <a:t>Support DHW and DNS business initiatives i.e., physician tariff and billing education</a:t>
            </a:r>
          </a:p>
        </p:txBody>
      </p:sp>
    </p:spTree>
    <p:extLst>
      <p:ext uri="{BB962C8B-B14F-4D97-AF65-F5344CB8AC3E}">
        <p14:creationId xmlns:p14="http://schemas.microsoft.com/office/powerpoint/2010/main" val="31437281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normAutofit/>
          </a:bodyPr>
          <a:lstStyle/>
          <a:p>
            <a:r>
              <a:rPr lang="en-US" dirty="0"/>
              <a:t>NHTA1 </a:t>
            </a:r>
            <a:r>
              <a:rPr lang="en-US" sz="3200" dirty="0"/>
              <a:t>Nursing home telephone patient assessment with</a:t>
            </a:r>
            <a:br>
              <a:rPr lang="en-US" sz="3200" dirty="0"/>
            </a:br>
            <a:r>
              <a:rPr lang="en-US" sz="3200" dirty="0"/>
              <a:t>                  regulated nursing professional</a:t>
            </a:r>
            <a:endParaRPr lang="en-CA" dirty="0"/>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Content Placeholder 2">
            <a:extLst>
              <a:ext uri="{FF2B5EF4-FFF2-40B4-BE49-F238E27FC236}">
                <a16:creationId xmlns:a16="http://schemas.microsoft.com/office/drawing/2014/main" id="{B0E0606A-5DE0-8298-30BC-25AFD684C869}"/>
              </a:ext>
            </a:extLst>
          </p:cNvPr>
          <p:cNvSpPr txBox="1">
            <a:spLocks/>
          </p:cNvSpPr>
          <p:nvPr/>
        </p:nvSpPr>
        <p:spPr>
          <a:xfrm>
            <a:off x="838200" y="1882957"/>
            <a:ext cx="9937303" cy="37146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CA" altLang="en-US" sz="1800" dirty="0">
              <a:latin typeface="Calibri Light" panose="020F0302020204030204" pitchFamily="34" charset="0"/>
              <a:cs typeface="Calibri Light" panose="020F0302020204030204" pitchFamily="34" charset="0"/>
            </a:endParaRPr>
          </a:p>
          <a:p>
            <a:r>
              <a:rPr lang="en-US" sz="1600" dirty="0"/>
              <a:t>This service is billable when a physician has a telephone conversation with a Regulated Nursing Professional to provide advice on a patient, with whom the physician (or physician group) has an established relationship, to determine a management decision.</a:t>
            </a:r>
          </a:p>
          <a:p>
            <a:r>
              <a:rPr lang="en-US" sz="1600" dirty="0"/>
              <a:t>This is a virtual assessment using a Regulated Nursing Professional to assess the patient and who is authorized to speak on the patient’s behalf.</a:t>
            </a:r>
            <a:endParaRPr lang="en-US" altLang="en-US" sz="1600" dirty="0">
              <a:ea typeface="Calibri"/>
              <a:cs typeface="Calibri"/>
            </a:endParaRPr>
          </a:p>
          <a:p>
            <a:r>
              <a:rPr lang="en-US" sz="1600" dirty="0"/>
              <a:t>The limited assessment is conducted by a Regulated Nursing Professional who is in the same Nursing Home (LTC/</a:t>
            </a:r>
            <a:r>
              <a:rPr lang="en-US" sz="1600" dirty="0" err="1"/>
              <a:t>RCF</a:t>
            </a:r>
            <a:r>
              <a:rPr lang="en-US" sz="1600" dirty="0"/>
              <a:t>) location as the patient. No direct communication between physician and patient is required.</a:t>
            </a:r>
          </a:p>
          <a:p>
            <a:endParaRPr lang="en-US" altLang="en-US" sz="1600" dirty="0">
              <a:ea typeface="Calibri"/>
              <a:cs typeface="Calibri"/>
            </a:endParaRPr>
          </a:p>
          <a:p>
            <a:r>
              <a:rPr lang="en-US" sz="1100" dirty="0"/>
              <a:t>Physicians may use a copy of the documentation from the Nurse to support this HSC claim, but it must be reviewed and ‘signed off’ by the physician prior to submitting the claim to MSI. The physician may add any needed clarifications or corrections to this documentation as an addendum.</a:t>
            </a:r>
          </a:p>
          <a:p>
            <a:endParaRPr lang="en-US" altLang="en-US" sz="1100" dirty="0">
              <a:ea typeface="Calibri"/>
              <a:cs typeface="Calibri"/>
            </a:endParaRPr>
          </a:p>
          <a:p>
            <a:r>
              <a:rPr lang="en-US" sz="1100" dirty="0"/>
              <a:t>This code may not be billed if the call is to arrange an in-person Nursing Home visit or appointment, a prescription renewal, or for calls with other allied health care professionals</a:t>
            </a:r>
          </a:p>
          <a:p>
            <a:r>
              <a:rPr lang="en-US" sz="900" dirty="0"/>
              <a:t>Only billable once per patient per day.</a:t>
            </a:r>
            <a:endParaRPr lang="en-CA" sz="900" dirty="0"/>
          </a:p>
          <a:p>
            <a:endParaRPr lang="en-CA" altLang="en-US" sz="1600" dirty="0">
              <a:ea typeface="Calibri"/>
              <a:cs typeface="Calibri"/>
            </a:endParaRPr>
          </a:p>
        </p:txBody>
      </p:sp>
    </p:spTree>
    <p:extLst>
      <p:ext uri="{BB962C8B-B14F-4D97-AF65-F5344CB8AC3E}">
        <p14:creationId xmlns:p14="http://schemas.microsoft.com/office/powerpoint/2010/main" val="40951647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03.03D   Case Management Conference Fee</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Content Placeholder 2">
            <a:extLst>
              <a:ext uri="{FF2B5EF4-FFF2-40B4-BE49-F238E27FC236}">
                <a16:creationId xmlns:a16="http://schemas.microsoft.com/office/drawing/2014/main" id="{3DCE2D6B-E40B-8E79-4410-F1EC76336419}"/>
              </a:ext>
            </a:extLst>
          </p:cNvPr>
          <p:cNvSpPr txBox="1">
            <a:spLocks/>
          </p:cNvSpPr>
          <p:nvPr/>
        </p:nvSpPr>
        <p:spPr>
          <a:xfrm>
            <a:off x="758568" y="1933647"/>
            <a:ext cx="10674864" cy="45525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 typeface="Arial" charset="0"/>
              <a:buChar char="•"/>
              <a:defRPr/>
            </a:pPr>
            <a:r>
              <a:rPr lang="en-CA" sz="1600" dirty="0">
                <a:latin typeface="Calibri Light" panose="020F0302020204030204" pitchFamily="34" charset="0"/>
                <a:cs typeface="Calibri Light" panose="020F0302020204030204" pitchFamily="34" charset="0"/>
              </a:rPr>
              <a:t>A time-based code that may be claimed for formal, scheduled, multi-disciplinary health team meetings</a:t>
            </a:r>
          </a:p>
          <a:p>
            <a:pPr lvl="1" algn="just">
              <a:buFont typeface="Wingdings" panose="020B0604020202020204" pitchFamily="34" charset="0"/>
              <a:buChar char="v"/>
              <a:defRPr/>
            </a:pPr>
            <a:r>
              <a:rPr lang="en-CA" sz="1600" dirty="0">
                <a:latin typeface="Calibri Light" panose="020F0302020204030204" pitchFamily="34" charset="0"/>
                <a:cs typeface="Calibri Light" panose="020F0302020204030204" pitchFamily="34" charset="0"/>
              </a:rPr>
              <a:t>Meeting must be called by an employee of the NSH/IWK or a non-physician regulated health care professional within the patient's circle of care at a provincially registered nursing home, residential care facility or hospital to discuss the provision of health care to a specific patient</a:t>
            </a:r>
          </a:p>
          <a:p>
            <a:pPr lvl="1" algn="just">
              <a:buFont typeface="Wingdings" panose="020B0604020202020204" pitchFamily="34" charset="0"/>
              <a:buChar char="v"/>
              <a:defRPr/>
            </a:pPr>
            <a:r>
              <a:rPr lang="en-CA" sz="1600" dirty="0">
                <a:latin typeface="Calibri Light" panose="020F0302020204030204" pitchFamily="34" charset="0"/>
                <a:cs typeface="Calibri Light" panose="020F0302020204030204" pitchFamily="34" charset="0"/>
              </a:rPr>
              <a:t>For ad hoc situations, e.g.: team conference regarding a patient in a nursing home with disruptive behaviour</a:t>
            </a:r>
          </a:p>
          <a:p>
            <a:pPr lvl="1" algn="just">
              <a:buFont typeface="Wingdings" panose="020B0604020202020204" pitchFamily="34" charset="0"/>
              <a:buChar char="v"/>
              <a:defRPr/>
            </a:pPr>
            <a:r>
              <a:rPr lang="en-CA" sz="1600" dirty="0">
                <a:latin typeface="Calibri Light" panose="020F0302020204030204" pitchFamily="34" charset="0"/>
                <a:cs typeface="Calibri Light" panose="020F0302020204030204" pitchFamily="34" charset="0"/>
              </a:rPr>
              <a:t>Clinical record must include start and finish times and a list of all physician participants</a:t>
            </a:r>
          </a:p>
          <a:p>
            <a:pPr lvl="1" algn="just">
              <a:buFont typeface="Wingdings" panose="020B0604020202020204" pitchFamily="34" charset="0"/>
              <a:buChar char="v"/>
              <a:defRPr/>
            </a:pPr>
            <a:r>
              <a:rPr lang="en-CA" sz="1600" dirty="0">
                <a:latin typeface="Calibri Light" panose="020F0302020204030204" pitchFamily="34" charset="0"/>
                <a:cs typeface="Calibri Light" panose="020F0302020204030204" pitchFamily="34" charset="0"/>
              </a:rPr>
              <a:t>Cannot be used for regularly scheduled rounds e.g., grand rounds, tumour rounds, teaching rounds, recurring regularly scheduled meetings, etc., or for family meetings</a:t>
            </a:r>
          </a:p>
          <a:p>
            <a:pPr lvl="1" algn="just">
              <a:buFont typeface="Wingdings" panose="020B0604020202020204" pitchFamily="34" charset="0"/>
              <a:buChar char="v"/>
              <a:defRPr/>
            </a:pPr>
            <a:endParaRPr lang="en-CA" sz="1600" dirty="0">
              <a:latin typeface="Calibri Light" panose="020F0302020204030204" pitchFamily="34" charset="0"/>
              <a:cs typeface="Calibri Light" panose="020F0302020204030204" pitchFamily="34" charset="0"/>
            </a:endParaRPr>
          </a:p>
          <a:p>
            <a:pPr algn="just">
              <a:buFont typeface="Arial" charset="0"/>
              <a:buChar char="•"/>
              <a:defRPr/>
            </a:pPr>
            <a:endParaRPr lang="en-CA" sz="1600" dirty="0">
              <a:latin typeface="Calibri Light" panose="020F0302020204030204" pitchFamily="34" charset="0"/>
              <a:cs typeface="Calibri Light" panose="020F0302020204030204" pitchFamily="34" charset="0"/>
            </a:endParaRPr>
          </a:p>
          <a:p>
            <a:pPr algn="just">
              <a:buFont typeface="Arial" charset="0"/>
              <a:buChar char="•"/>
              <a:defRPr/>
            </a:pPr>
            <a:r>
              <a:rPr lang="en-CA" sz="1600" dirty="0">
                <a:latin typeface="Calibri Light" panose="020F0302020204030204" pitchFamily="34" charset="0"/>
                <a:cs typeface="Calibri Light" panose="020F0302020204030204" pitchFamily="34" charset="0"/>
              </a:rPr>
              <a:t>Claims submission requires the start and stop time in the text as well as the clinical record. The appropriate number of multiples is required as well.</a:t>
            </a:r>
          </a:p>
          <a:p>
            <a:pPr lvl="1" algn="just">
              <a:buFont typeface="Wingdings" panose="020B0604020202020204" pitchFamily="34" charset="0"/>
              <a:buChar char="v"/>
              <a:defRPr/>
            </a:pPr>
            <a:r>
              <a:rPr lang="en-CA" sz="1600" dirty="0">
                <a:latin typeface="Calibri Light" panose="020F0302020204030204" pitchFamily="34" charset="0"/>
                <a:cs typeface="Calibri Light" panose="020F0302020204030204" pitchFamily="34" charset="0"/>
              </a:rPr>
              <a:t>Minimum 15 minutes</a:t>
            </a:r>
          </a:p>
          <a:p>
            <a:pPr lvl="1" algn="just">
              <a:buFont typeface="Wingdings" panose="020B0604020202020204" pitchFamily="34" charset="0"/>
              <a:buChar char="v"/>
              <a:defRPr/>
            </a:pPr>
            <a:r>
              <a:rPr lang="en-CA" sz="1600" dirty="0">
                <a:latin typeface="Calibri Light" panose="020F0302020204030204" pitchFamily="34" charset="0"/>
                <a:cs typeface="Calibri Light" panose="020F0302020204030204" pitchFamily="34" charset="0"/>
              </a:rPr>
              <a:t>80% of a 15-minute time interval must be spent at the conference to bill that time interval</a:t>
            </a:r>
          </a:p>
          <a:p>
            <a:pPr>
              <a:buFont typeface="Wingdings" charset="0"/>
              <a:buChar char="v"/>
              <a:defRPr/>
            </a:pPr>
            <a:endParaRPr lang="en-CA" sz="2400" dirty="0">
              <a:cs typeface="Calibri"/>
            </a:endParaRPr>
          </a:p>
          <a:p>
            <a:pPr>
              <a:buFont typeface="Arial" charset="0"/>
              <a:buChar char="•"/>
              <a:defRPr/>
            </a:pPr>
            <a:endParaRPr lang="en-CA" sz="2000" dirty="0">
              <a:cs typeface="Calibri"/>
            </a:endParaRPr>
          </a:p>
        </p:txBody>
      </p:sp>
      <p:sp>
        <p:nvSpPr>
          <p:cNvPr id="5" name="TextBox 4">
            <a:extLst>
              <a:ext uri="{FF2B5EF4-FFF2-40B4-BE49-F238E27FC236}">
                <a16:creationId xmlns:a16="http://schemas.microsoft.com/office/drawing/2014/main" id="{86F1C4F3-A764-D5FA-11D4-84196416A2D4}"/>
              </a:ext>
            </a:extLst>
          </p:cNvPr>
          <p:cNvSpPr txBox="1"/>
          <p:nvPr/>
        </p:nvSpPr>
        <p:spPr>
          <a:xfrm>
            <a:off x="31750" y="6604000"/>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alibri"/>
                <a:ea typeface="Calibri"/>
                <a:cs typeface="Calibri"/>
              </a:rPr>
              <a:t>Preamble 5.1.65</a:t>
            </a:r>
            <a:endParaRPr lang="en-US" dirty="0"/>
          </a:p>
        </p:txBody>
      </p:sp>
    </p:spTree>
    <p:extLst>
      <p:ext uri="{BB962C8B-B14F-4D97-AF65-F5344CB8AC3E}">
        <p14:creationId xmlns:p14="http://schemas.microsoft.com/office/powerpoint/2010/main" val="39288187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03.03   Hospital Inpatient Visits</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Content Placeholder 2">
            <a:extLst>
              <a:ext uri="{FF2B5EF4-FFF2-40B4-BE49-F238E27FC236}">
                <a16:creationId xmlns:a16="http://schemas.microsoft.com/office/drawing/2014/main" id="{89003878-AC92-DFEC-2250-61AB7E2F2DA8}"/>
              </a:ext>
            </a:extLst>
          </p:cNvPr>
          <p:cNvSpPr txBox="1">
            <a:spLocks/>
          </p:cNvSpPr>
          <p:nvPr/>
        </p:nvSpPr>
        <p:spPr>
          <a:xfrm>
            <a:off x="838200" y="1776746"/>
            <a:ext cx="10515600" cy="46127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800" dirty="0">
                <a:latin typeface="Calibri Light" panose="020F0302020204030204" pitchFamily="34" charset="0"/>
                <a:ea typeface="Calibri"/>
                <a:cs typeface="Calibri Light" panose="020F0302020204030204" pitchFamily="34" charset="0"/>
              </a:rPr>
              <a:t>03.03 RP=SUBS DA=DA23 – A subsequent limited visit provided to patients admitted to hospital where the family doctor is the most responsible physician</a:t>
            </a:r>
            <a:endParaRPr lang="en-US" dirty="0">
              <a:latin typeface="Calibri Light" panose="020F0302020204030204" pitchFamily="34" charset="0"/>
              <a:ea typeface="Calibri"/>
              <a:cs typeface="Calibri Light" panose="020F0302020204030204" pitchFamily="34" charset="0"/>
            </a:endParaRPr>
          </a:p>
          <a:p>
            <a:pPr algn="just"/>
            <a:endParaRPr lang="en-US" sz="1800" dirty="0">
              <a:latin typeface="Calibri Light" panose="020F0302020204030204" pitchFamily="34" charset="0"/>
              <a:ea typeface="Calibri"/>
              <a:cs typeface="Calibri Light" panose="020F0302020204030204" pitchFamily="34" charset="0"/>
            </a:endParaRPr>
          </a:p>
          <a:p>
            <a:pPr algn="just"/>
            <a:r>
              <a:rPr lang="en-US" sz="1800" dirty="0">
                <a:latin typeface="Calibri Light" panose="020F0302020204030204" pitchFamily="34" charset="0"/>
                <a:ea typeface="Calibri"/>
                <a:cs typeface="Calibri Light" panose="020F0302020204030204" pitchFamily="34" charset="0"/>
              </a:rPr>
              <a:t>03.03 RP=SUBS DA=DA47 – A subsequent limited visit provided to patients admitted to hospital where the family doctor is the most responsible physician</a:t>
            </a:r>
          </a:p>
          <a:p>
            <a:pPr algn="just"/>
            <a:endParaRPr lang="en-US" sz="1800" dirty="0">
              <a:latin typeface="Calibri Light" panose="020F0302020204030204" pitchFamily="34" charset="0"/>
              <a:ea typeface="Calibri"/>
              <a:cs typeface="Calibri Light" panose="020F0302020204030204" pitchFamily="34" charset="0"/>
            </a:endParaRPr>
          </a:p>
          <a:p>
            <a:pPr algn="just"/>
            <a:r>
              <a:rPr lang="en-US" sz="1800" dirty="0">
                <a:latin typeface="Calibri Light" panose="020F0302020204030204" pitchFamily="34" charset="0"/>
                <a:ea typeface="Calibri"/>
                <a:cs typeface="Calibri Light" panose="020F0302020204030204" pitchFamily="34" charset="0"/>
              </a:rPr>
              <a:t>After 7 days of admission (or if the physician is not the </a:t>
            </a:r>
            <a:r>
              <a:rPr lang="en-US" sz="1800" dirty="0" err="1">
                <a:latin typeface="Calibri Light" panose="020F0302020204030204" pitchFamily="34" charset="0"/>
                <a:ea typeface="Calibri"/>
                <a:cs typeface="Calibri Light" panose="020F0302020204030204" pitchFamily="34" charset="0"/>
              </a:rPr>
              <a:t>MRP</a:t>
            </a:r>
            <a:r>
              <a:rPr lang="en-US" sz="1800" dirty="0">
                <a:latin typeface="Calibri Light" panose="020F0302020204030204" pitchFamily="34" charset="0"/>
                <a:ea typeface="Calibri"/>
                <a:cs typeface="Calibri Light" panose="020F0302020204030204" pitchFamily="34" charset="0"/>
              </a:rPr>
              <a:t>) a regular limited visit may be claimed when the physician provides daily care to the patient. Includes reviewing lab work and discussions with the patient and/or family.</a:t>
            </a:r>
          </a:p>
          <a:p>
            <a:pPr lvl="1" algn="just">
              <a:buFont typeface="Courier New" panose="020B0604020202020204" pitchFamily="34" charset="0"/>
              <a:buChar char="o"/>
            </a:pPr>
            <a:r>
              <a:rPr lang="en-US" sz="1800" dirty="0">
                <a:latin typeface="Calibri Light" panose="020F0302020204030204" pitchFamily="34" charset="0"/>
                <a:ea typeface="Calibri"/>
                <a:cs typeface="Calibri Light" panose="020F0302020204030204" pitchFamily="34" charset="0"/>
              </a:rPr>
              <a:t>03.03 RP=SUBS DA=DALY - Daily hospital visits up to 56 days</a:t>
            </a:r>
          </a:p>
          <a:p>
            <a:pPr lvl="1" algn="just">
              <a:buFont typeface="Courier New" panose="020B0604020202020204" pitchFamily="34" charset="0"/>
              <a:buChar char="o"/>
            </a:pPr>
            <a:endParaRPr lang="en-US" sz="1800" dirty="0">
              <a:latin typeface="Calibri Light" panose="020F0302020204030204" pitchFamily="34" charset="0"/>
              <a:ea typeface="Calibri"/>
              <a:cs typeface="Calibri Light" panose="020F0302020204030204" pitchFamily="34" charset="0"/>
            </a:endParaRPr>
          </a:p>
          <a:p>
            <a:pPr lvl="1" algn="just">
              <a:buFont typeface="Courier New" panose="020B0604020202020204" pitchFamily="34" charset="0"/>
              <a:buChar char="o"/>
            </a:pPr>
            <a:r>
              <a:rPr lang="en-US" sz="1800" dirty="0">
                <a:latin typeface="Calibri Light" panose="020F0302020204030204" pitchFamily="34" charset="0"/>
                <a:ea typeface="Calibri"/>
                <a:cs typeface="Calibri Light" panose="020F0302020204030204" pitchFamily="34" charset="0"/>
              </a:rPr>
              <a:t>03.03 RP=SUBS DA=</a:t>
            </a:r>
            <a:r>
              <a:rPr lang="en-US" sz="1800" dirty="0" err="1">
                <a:latin typeface="Calibri Light" panose="020F0302020204030204" pitchFamily="34" charset="0"/>
                <a:ea typeface="Calibri"/>
                <a:cs typeface="Calibri Light" panose="020F0302020204030204" pitchFamily="34" charset="0"/>
              </a:rPr>
              <a:t>WKLY</a:t>
            </a:r>
            <a:r>
              <a:rPr lang="en-US" sz="1800" dirty="0">
                <a:latin typeface="Calibri Light" panose="020F0302020204030204" pitchFamily="34" charset="0"/>
                <a:ea typeface="Calibri"/>
                <a:cs typeface="Calibri Light" panose="020F0302020204030204" pitchFamily="34" charset="0"/>
              </a:rPr>
              <a:t> - After 56 days admission, up to a maximum of 5 visits/week</a:t>
            </a:r>
          </a:p>
        </p:txBody>
      </p:sp>
    </p:spTree>
    <p:extLst>
      <p:ext uri="{BB962C8B-B14F-4D97-AF65-F5344CB8AC3E}">
        <p14:creationId xmlns:p14="http://schemas.microsoft.com/office/powerpoint/2010/main" val="3153781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03.02A   Discharge Fee</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TextBox 3">
            <a:extLst>
              <a:ext uri="{FF2B5EF4-FFF2-40B4-BE49-F238E27FC236}">
                <a16:creationId xmlns:a16="http://schemas.microsoft.com/office/drawing/2014/main" id="{78B43ACB-CF91-655D-A70C-186E9E20BCCB}"/>
              </a:ext>
            </a:extLst>
          </p:cNvPr>
          <p:cNvSpPr txBox="1"/>
          <p:nvPr/>
        </p:nvSpPr>
        <p:spPr>
          <a:xfrm>
            <a:off x="31749" y="6614582"/>
            <a:ext cx="1198034"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Calibri"/>
                <a:ea typeface="Calibri"/>
                <a:cs typeface="Calibri"/>
              </a:rPr>
              <a:t>Preamble 5.1.214</a:t>
            </a:r>
            <a:endParaRPr lang="en-US"/>
          </a:p>
        </p:txBody>
      </p:sp>
      <p:sp>
        <p:nvSpPr>
          <p:cNvPr id="5" name="Content Placeholder 2">
            <a:extLst>
              <a:ext uri="{FF2B5EF4-FFF2-40B4-BE49-F238E27FC236}">
                <a16:creationId xmlns:a16="http://schemas.microsoft.com/office/drawing/2014/main" id="{23BCA3BA-5713-69B9-23E9-CBFA27CF90E8}"/>
              </a:ext>
            </a:extLst>
          </p:cNvPr>
          <p:cNvSpPr txBox="1">
            <a:spLocks/>
          </p:cNvSpPr>
          <p:nvPr/>
        </p:nvSpPr>
        <p:spPr>
          <a:xfrm>
            <a:off x="838200" y="1961539"/>
            <a:ext cx="10627705" cy="40562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800" dirty="0">
                <a:latin typeface="Calibri Light" panose="020F0302020204030204" pitchFamily="34" charset="0"/>
                <a:ea typeface="Calibri"/>
                <a:cs typeface="Calibri Light" panose="020F0302020204030204" pitchFamily="34" charset="0"/>
              </a:rPr>
              <a:t>Can be claimed when a patient is admitted for non-surgical hospitalization and is billable by the physician who performs the activities involved in discharging a hospital inpatient.</a:t>
            </a:r>
            <a:endParaRPr lang="en-US" sz="1800" dirty="0">
              <a:latin typeface="Calibri Light" panose="020F0302020204030204" pitchFamily="34" charset="0"/>
              <a:cs typeface="Calibri Light" panose="020F0302020204030204" pitchFamily="34" charset="0"/>
            </a:endParaRPr>
          </a:p>
          <a:p>
            <a:pPr lvl="1">
              <a:buFont typeface="Courier New" panose="020B0604020202020204" pitchFamily="34" charset="0"/>
              <a:buChar char="o"/>
            </a:pPr>
            <a:r>
              <a:rPr lang="en-US" sz="1800" dirty="0">
                <a:latin typeface="Calibri Light" panose="020F0302020204030204" pitchFamily="34" charset="0"/>
                <a:ea typeface="Calibri"/>
                <a:cs typeface="Calibri Light" panose="020F0302020204030204" pitchFamily="34" charset="0"/>
              </a:rPr>
              <a:t>Activities include:</a:t>
            </a:r>
          </a:p>
          <a:p>
            <a:pPr lvl="2"/>
            <a:r>
              <a:rPr lang="en-US" sz="1800" dirty="0">
                <a:latin typeface="Calibri Light" panose="020F0302020204030204" pitchFamily="34" charset="0"/>
                <a:ea typeface="Calibri"/>
                <a:cs typeface="Calibri Light" panose="020F0302020204030204" pitchFamily="34" charset="0"/>
              </a:rPr>
              <a:t>Completing the patient's chart and writing the discharge summary</a:t>
            </a:r>
          </a:p>
          <a:p>
            <a:pPr lvl="2"/>
            <a:r>
              <a:rPr lang="en-US" sz="1800" dirty="0">
                <a:latin typeface="Calibri Light" panose="020F0302020204030204" pitchFamily="34" charset="0"/>
                <a:ea typeface="Calibri"/>
                <a:cs typeface="Calibri Light" panose="020F0302020204030204" pitchFamily="34" charset="0"/>
              </a:rPr>
              <a:t>Providing necessary prescriptions</a:t>
            </a:r>
          </a:p>
          <a:p>
            <a:pPr lvl="2"/>
            <a:r>
              <a:rPr lang="en-US" sz="1800" dirty="0">
                <a:latin typeface="Calibri Light" panose="020F0302020204030204" pitchFamily="34" charset="0"/>
                <a:ea typeface="Calibri"/>
                <a:cs typeface="Calibri Light" panose="020F0302020204030204" pitchFamily="34" charset="0"/>
              </a:rPr>
              <a:t>Providing discharge instructions and arranging for follow-up care</a:t>
            </a:r>
          </a:p>
          <a:p>
            <a:pPr lvl="1">
              <a:buFont typeface="Courier New" panose="02070309020205020404" pitchFamily="49" charset="0"/>
              <a:buChar char="o"/>
            </a:pPr>
            <a:r>
              <a:rPr lang="en-US" sz="1800" dirty="0">
                <a:latin typeface="Calibri Light" panose="020F0302020204030204" pitchFamily="34" charset="0"/>
                <a:ea typeface="Calibri"/>
                <a:cs typeface="Calibri Light" panose="020F0302020204030204" pitchFamily="34" charset="0"/>
              </a:rPr>
              <a:t>Can be billed in addition to a hospital visit if one was provided on the same day</a:t>
            </a:r>
          </a:p>
          <a:p>
            <a:pPr marL="457200" lvl="1" indent="0">
              <a:buNone/>
            </a:pPr>
            <a:endParaRPr lang="en-US" sz="1800" dirty="0">
              <a:latin typeface="+mj-lt"/>
              <a:ea typeface="Calibri"/>
              <a:cs typeface="Calibri Light" panose="020F0302020204030204" pitchFamily="34" charset="0"/>
            </a:endParaRPr>
          </a:p>
          <a:p>
            <a:pPr marL="457200" lvl="1" indent="0">
              <a:buNone/>
            </a:pPr>
            <a:r>
              <a:rPr lang="en-US" sz="1800" dirty="0">
                <a:latin typeface="+mj-lt"/>
                <a:ea typeface="Calibri"/>
                <a:cs typeface="Calibri"/>
              </a:rPr>
              <a:t>In cases where surgery has occurred, the discharge fee is billable by a general practitioner (GENP), INMD, NEUR or PHMD only when the patient's care has been transferred to such specialty for follow-up care after surgery/fracture, and </a:t>
            </a:r>
            <a:r>
              <a:rPr lang="en-US" sz="1800" dirty="0">
                <a:latin typeface="Calibri Light" panose="020F0302020204030204" pitchFamily="34" charset="0"/>
                <a:ea typeface="Calibri"/>
                <a:cs typeface="Calibri Light" panose="020F0302020204030204" pitchFamily="34" charset="0"/>
              </a:rPr>
              <a:t>the physician performs the activities involved in discharging a hospital inpatient.</a:t>
            </a:r>
            <a:endParaRPr lang="en-US" sz="1800" dirty="0">
              <a:latin typeface="+mj-lt"/>
              <a:ea typeface="Calibri"/>
              <a:cs typeface="Calibri"/>
            </a:endParaRPr>
          </a:p>
          <a:p>
            <a:pPr lvl="1">
              <a:buFont typeface="Courier New" panose="02070309020205020404" pitchFamily="49" charset="0"/>
              <a:buChar char="o"/>
            </a:pPr>
            <a:endParaRPr lang="en-US" sz="1800" dirty="0">
              <a:latin typeface="Calibri Light" panose="020F0302020204030204" pitchFamily="34" charset="0"/>
              <a:ea typeface="Calibri"/>
              <a:cs typeface="Calibri Light" panose="020F0302020204030204" pitchFamily="34" charset="0"/>
            </a:endParaRPr>
          </a:p>
          <a:p>
            <a:pPr lvl="1">
              <a:buFont typeface="Courier New" panose="02070309020205020404" pitchFamily="49" charset="0"/>
              <a:buChar char="o"/>
            </a:pPr>
            <a:r>
              <a:rPr lang="en-US" sz="1800" dirty="0">
                <a:latin typeface="Calibri Light" panose="020F0302020204030204" pitchFamily="34" charset="0"/>
                <a:ea typeface="Calibri"/>
                <a:cs typeface="Calibri Light" panose="020F0302020204030204" pitchFamily="34" charset="0"/>
              </a:rPr>
              <a:t>Solely signing the death certificate does not warrant billing the discharge fee or a visit.</a:t>
            </a:r>
          </a:p>
          <a:p>
            <a:pPr lvl="2"/>
            <a:endParaRPr lang="en-US" sz="1800" dirty="0">
              <a:ea typeface="Calibri"/>
              <a:cs typeface="Calibri"/>
            </a:endParaRPr>
          </a:p>
          <a:p>
            <a:pPr lvl="2"/>
            <a:endParaRPr lang="en-US" sz="1800" dirty="0">
              <a:ea typeface="Calibri"/>
              <a:cs typeface="Calibri"/>
            </a:endParaRPr>
          </a:p>
          <a:p>
            <a:pPr marL="914400" lvl="2" indent="0">
              <a:buFont typeface="Arial" panose="020B0604020202020204" pitchFamily="34" charset="0"/>
              <a:buNone/>
            </a:pPr>
            <a:endParaRPr lang="en-US" sz="1800" dirty="0">
              <a:ea typeface="Calibri"/>
              <a:cs typeface="Calibri"/>
            </a:endParaRPr>
          </a:p>
        </p:txBody>
      </p:sp>
    </p:spTree>
    <p:extLst>
      <p:ext uri="{BB962C8B-B14F-4D97-AF65-F5344CB8AC3E}">
        <p14:creationId xmlns:p14="http://schemas.microsoft.com/office/powerpoint/2010/main" val="33942754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US=UNOF, US=UIOH  Urgent Fees</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Content Placeholder 2">
            <a:extLst>
              <a:ext uri="{FF2B5EF4-FFF2-40B4-BE49-F238E27FC236}">
                <a16:creationId xmlns:a16="http://schemas.microsoft.com/office/drawing/2014/main" id="{86098C86-9E38-1551-5851-6688B8DB910B}"/>
              </a:ext>
            </a:extLst>
          </p:cNvPr>
          <p:cNvSpPr txBox="1">
            <a:spLocks/>
          </p:cNvSpPr>
          <p:nvPr/>
        </p:nvSpPr>
        <p:spPr>
          <a:xfrm>
            <a:off x="838200" y="1928674"/>
            <a:ext cx="9218211" cy="33890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Calibri Light" panose="020F0302020204030204" pitchFamily="34" charset="0"/>
                <a:cs typeface="Calibri Light" panose="020F0302020204030204" pitchFamily="34" charset="0"/>
              </a:rPr>
              <a:t>An urgent visit is such that a physician must respond </a:t>
            </a:r>
            <a:r>
              <a:rPr lang="en-US" sz="1600" b="1" u="sng" dirty="0">
                <a:latin typeface="Calibri Light" panose="020F0302020204030204" pitchFamily="34" charset="0"/>
                <a:cs typeface="Calibri Light" panose="020F0302020204030204" pitchFamily="34" charset="0"/>
              </a:rPr>
              <a:t>immediately</a:t>
            </a:r>
            <a:r>
              <a:rPr lang="en-US" sz="1600" dirty="0">
                <a:latin typeface="Calibri Light" panose="020F0302020204030204" pitchFamily="34" charset="0"/>
                <a:cs typeface="Calibri Light" panose="020F0302020204030204" pitchFamily="34" charset="0"/>
              </a:rPr>
              <a:t> with regard to the patient's condition. </a:t>
            </a:r>
          </a:p>
          <a:p>
            <a:pPr lvl="1">
              <a:buFont typeface="Wingdings" panose="020B0604020202020204" pitchFamily="34" charset="0"/>
              <a:buChar char="v"/>
            </a:pPr>
            <a:r>
              <a:rPr lang="en-US" sz="1600" dirty="0">
                <a:latin typeface="Calibri Light" panose="020F0302020204030204" pitchFamily="34" charset="0"/>
                <a:cs typeface="Calibri Light" panose="020F0302020204030204" pitchFamily="34" charset="0"/>
              </a:rPr>
              <a:t>Attendance due to personal choice or availability does not warrant billing an urgent visit</a:t>
            </a:r>
          </a:p>
          <a:p>
            <a:pPr marL="457200" lvl="1" indent="0">
              <a:buFont typeface="Arial" panose="020B0604020202020204" pitchFamily="34" charset="0"/>
              <a:buNone/>
            </a:pPr>
            <a:endParaRPr lang="en-US" sz="1600" dirty="0">
              <a:latin typeface="Calibri Light" panose="020F0302020204030204" pitchFamily="34" charset="0"/>
              <a:cs typeface="Calibri Light" panose="020F0302020204030204" pitchFamily="34" charset="0"/>
            </a:endParaRPr>
          </a:p>
          <a:p>
            <a:r>
              <a:rPr lang="en-US" sz="1600" dirty="0">
                <a:latin typeface="Calibri Light" panose="020F0302020204030204" pitchFamily="34" charset="0"/>
                <a:cs typeface="Calibri Light" panose="020F0302020204030204" pitchFamily="34" charset="0"/>
              </a:rPr>
              <a:t>The physician </a:t>
            </a:r>
            <a:r>
              <a:rPr lang="en-US" sz="1600" b="1" dirty="0">
                <a:latin typeface="Calibri Light" panose="020F0302020204030204" pitchFamily="34" charset="0"/>
                <a:cs typeface="Calibri Light" panose="020F0302020204030204" pitchFamily="34" charset="0"/>
              </a:rPr>
              <a:t>must travel</a:t>
            </a:r>
            <a:r>
              <a:rPr lang="en-US" sz="1600" dirty="0">
                <a:latin typeface="Calibri Light" panose="020F0302020204030204" pitchFamily="34" charset="0"/>
                <a:cs typeface="Calibri Light" panose="020F0302020204030204" pitchFamily="34" charset="0"/>
              </a:rPr>
              <a:t> from one location to another</a:t>
            </a:r>
          </a:p>
          <a:p>
            <a:pPr lvl="1">
              <a:buFont typeface="Wingdings" panose="020B0604020202020204" pitchFamily="34" charset="0"/>
              <a:buChar char="v"/>
            </a:pPr>
            <a:r>
              <a:rPr lang="en-US" sz="1600" dirty="0">
                <a:latin typeface="Calibri Light" panose="020F0302020204030204" pitchFamily="34" charset="0"/>
                <a:cs typeface="Calibri Light" panose="020F0302020204030204" pitchFamily="34" charset="0"/>
              </a:rPr>
              <a:t>This travel must be documented in the clinical record and in the text field of the claim</a:t>
            </a:r>
          </a:p>
          <a:p>
            <a:pPr lvl="2">
              <a:buFont typeface="Wingdings" panose="020B0604020202020204" pitchFamily="34" charset="0"/>
              <a:buChar char="v"/>
            </a:pPr>
            <a:r>
              <a:rPr lang="en-US" sz="1600" dirty="0">
                <a:latin typeface="Calibri Light" panose="020F0302020204030204" pitchFamily="34" charset="0"/>
                <a:cs typeface="Calibri Light" panose="020F0302020204030204" pitchFamily="34" charset="0"/>
              </a:rPr>
              <a:t>e.g.: Traveled from office to hospital, 5km</a:t>
            </a:r>
          </a:p>
          <a:p>
            <a:endParaRPr lang="en-US" sz="1600" dirty="0">
              <a:latin typeface="Calibri Light" panose="020F0302020204030204" pitchFamily="34" charset="0"/>
              <a:cs typeface="Calibri Light" panose="020F0302020204030204" pitchFamily="34" charset="0"/>
            </a:endParaRPr>
          </a:p>
          <a:p>
            <a:endParaRPr lang="en-US" sz="1600" dirty="0">
              <a:latin typeface="Calibri Light" panose="020F0302020204030204" pitchFamily="34" charset="0"/>
              <a:cs typeface="Calibri Light" panose="020F0302020204030204" pitchFamily="34" charset="0"/>
            </a:endParaRPr>
          </a:p>
          <a:p>
            <a:pPr>
              <a:spcBef>
                <a:spcPct val="20000"/>
              </a:spcBef>
            </a:pPr>
            <a:r>
              <a:rPr lang="en-US" sz="1600" dirty="0">
                <a:latin typeface="Calibri Light" panose="020F0302020204030204" pitchFamily="34" charset="0"/>
                <a:cs typeface="Calibri Light" panose="020F0302020204030204" pitchFamily="34" charset="0"/>
              </a:rPr>
              <a:t>Modifiers:</a:t>
            </a:r>
          </a:p>
          <a:p>
            <a:pPr marL="285750" indent="-285750">
              <a:spcBef>
                <a:spcPct val="20000"/>
              </a:spcBef>
              <a:buFont typeface="Arial"/>
              <a:buChar char="•"/>
            </a:pPr>
            <a:r>
              <a:rPr lang="en-US" sz="1600" b="1" dirty="0">
                <a:latin typeface="Calibri Light" panose="020F0302020204030204" pitchFamily="34" charset="0"/>
                <a:cs typeface="Calibri Light" panose="020F0302020204030204" pitchFamily="34" charset="0"/>
              </a:rPr>
              <a:t>US=UNOF unscheduled </a:t>
            </a:r>
            <a:r>
              <a:rPr lang="en-US" sz="1600" dirty="0">
                <a:latin typeface="Calibri Light" panose="020F0302020204030204" pitchFamily="34" charset="0"/>
                <a:cs typeface="Calibri Light" panose="020F0302020204030204" pitchFamily="34" charset="0"/>
              </a:rPr>
              <a:t>= urgent visit not interrupting normal office hours</a:t>
            </a:r>
          </a:p>
          <a:p>
            <a:pPr marL="285750" indent="-285750">
              <a:spcBef>
                <a:spcPct val="20000"/>
              </a:spcBef>
              <a:buFont typeface="Arial"/>
              <a:buChar char="•"/>
            </a:pPr>
            <a:r>
              <a:rPr lang="en-US" sz="1600" b="1" dirty="0">
                <a:latin typeface="Calibri Light" panose="020F0302020204030204" pitchFamily="34" charset="0"/>
                <a:cs typeface="Calibri Light" panose="020F0302020204030204" pitchFamily="34" charset="0"/>
              </a:rPr>
              <a:t>US=UIOH unscheduled</a:t>
            </a:r>
            <a:r>
              <a:rPr lang="en-US" sz="1600" dirty="0">
                <a:latin typeface="Calibri Light" panose="020F0302020204030204" pitchFamily="34" charset="0"/>
                <a:cs typeface="Calibri Light" panose="020F0302020204030204" pitchFamily="34" charset="0"/>
              </a:rPr>
              <a:t> = urgent visit interrupting normal office hours</a:t>
            </a:r>
          </a:p>
          <a:p>
            <a:endParaRPr lang="en-US" sz="1600" dirty="0">
              <a:cs typeface="Calibri"/>
            </a:endParaRPr>
          </a:p>
          <a:p>
            <a:pPr marL="0" indent="0">
              <a:buFont typeface="Arial" panose="020B0604020202020204" pitchFamily="34" charset="0"/>
              <a:buNone/>
            </a:pPr>
            <a:endParaRPr lang="en-US" sz="1600" dirty="0">
              <a:cs typeface="Calibri"/>
            </a:endParaRPr>
          </a:p>
        </p:txBody>
      </p:sp>
      <p:sp>
        <p:nvSpPr>
          <p:cNvPr id="5" name="TextBox 4">
            <a:extLst>
              <a:ext uri="{FF2B5EF4-FFF2-40B4-BE49-F238E27FC236}">
                <a16:creationId xmlns:a16="http://schemas.microsoft.com/office/drawing/2014/main" id="{F2413039-DE3E-0884-D0EE-9434DE05E0CE}"/>
              </a:ext>
            </a:extLst>
          </p:cNvPr>
          <p:cNvSpPr txBox="1"/>
          <p:nvPr/>
        </p:nvSpPr>
        <p:spPr>
          <a:xfrm>
            <a:off x="0" y="6614583"/>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Calibri"/>
                <a:ea typeface="Calibri"/>
                <a:cs typeface="Calibri"/>
              </a:rPr>
              <a:t>Preamble 5.1.52</a:t>
            </a:r>
            <a:endParaRPr lang="en-US"/>
          </a:p>
        </p:txBody>
      </p:sp>
    </p:spTree>
    <p:extLst>
      <p:ext uri="{BB962C8B-B14F-4D97-AF65-F5344CB8AC3E}">
        <p14:creationId xmlns:p14="http://schemas.microsoft.com/office/powerpoint/2010/main" val="483727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RO=DETE   Detention Time</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Content Placeholder 2">
            <a:extLst>
              <a:ext uri="{FF2B5EF4-FFF2-40B4-BE49-F238E27FC236}">
                <a16:creationId xmlns:a16="http://schemas.microsoft.com/office/drawing/2014/main" id="{7C3490F6-6185-E30E-644D-14BD91006E3F}"/>
              </a:ext>
            </a:extLst>
          </p:cNvPr>
          <p:cNvSpPr txBox="1">
            <a:spLocks/>
          </p:cNvSpPr>
          <p:nvPr/>
        </p:nvSpPr>
        <p:spPr>
          <a:xfrm>
            <a:off x="911210" y="1826259"/>
            <a:ext cx="10372308" cy="28481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en-US" sz="1600" dirty="0">
                <a:solidFill>
                  <a:srgbClr val="000000"/>
                </a:solidFill>
                <a:latin typeface="Calibri Light" panose="020F0302020204030204" pitchFamily="34" charset="0"/>
                <a:cs typeface="Calibri Light" panose="020F0302020204030204" pitchFamily="34" charset="0"/>
              </a:rPr>
              <a:t>Medical detention occurs when a practitioner’s time is given exclusively to one patient for active treatment and/or monitoring of that patient at the sacrifice of all other work.</a:t>
            </a:r>
          </a:p>
          <a:p>
            <a:pPr algn="just">
              <a:defRPr/>
            </a:pPr>
            <a:r>
              <a:rPr lang="en-US" sz="1600" dirty="0">
                <a:solidFill>
                  <a:srgbClr val="000000"/>
                </a:solidFill>
                <a:latin typeface="Calibri Light" panose="020F0302020204030204" pitchFamily="34" charset="0"/>
                <a:cs typeface="Calibri Light" panose="020F0302020204030204" pitchFamily="34" charset="0"/>
              </a:rPr>
              <a:t>Detention time may only be claimed for emergency care and/or treatment provided outside of the office. </a:t>
            </a:r>
            <a:r>
              <a:rPr lang="en-US" sz="1600" b="1" dirty="0">
                <a:solidFill>
                  <a:srgbClr val="000000"/>
                </a:solidFill>
                <a:latin typeface="Calibri Light" panose="020F0302020204030204" pitchFamily="34" charset="0"/>
                <a:cs typeface="Calibri Light" panose="020F0302020204030204" pitchFamily="34" charset="0"/>
              </a:rPr>
              <a:t>Detention time is not payable when provided in the office.</a:t>
            </a:r>
          </a:p>
          <a:p>
            <a:pPr marL="0" indent="0" algn="just">
              <a:buFont typeface="Arial" panose="020B0604020202020204" pitchFamily="34" charset="0"/>
              <a:buNone/>
              <a:defRPr/>
            </a:pPr>
            <a:endParaRPr lang="en-US" sz="1600" dirty="0">
              <a:latin typeface="Calibri Light" panose="020F0302020204030204" pitchFamily="34" charset="0"/>
              <a:cs typeface="Calibri Light" panose="020F0302020204030204" pitchFamily="34" charset="0"/>
            </a:endParaRPr>
          </a:p>
          <a:p>
            <a:pPr algn="just">
              <a:defRPr/>
            </a:pPr>
            <a:r>
              <a:rPr lang="en-US" sz="1600" b="1" dirty="0">
                <a:solidFill>
                  <a:srgbClr val="000000"/>
                </a:solidFill>
                <a:latin typeface="Calibri Light" panose="020F0302020204030204" pitchFamily="34" charset="0"/>
                <a:cs typeface="Calibri Light" panose="020F0302020204030204" pitchFamily="34" charset="0"/>
              </a:rPr>
              <a:t>Visits</a:t>
            </a:r>
            <a:r>
              <a:rPr lang="en-US" sz="1600" dirty="0">
                <a:solidFill>
                  <a:srgbClr val="000000"/>
                </a:solidFill>
                <a:latin typeface="Calibri Light" panose="020F0302020204030204" pitchFamily="34" charset="0"/>
                <a:cs typeface="Calibri Light" panose="020F0302020204030204" pitchFamily="34" charset="0"/>
              </a:rPr>
              <a:t>: When detention is claimed with limited or comprehensive visit services, detention commences 30 minutes after the practitioner is first in attendance and may be claimed in 15-minute increments thereafter. The first 30 minutes is the appropriate visit fee.</a:t>
            </a:r>
          </a:p>
          <a:p>
            <a:pPr algn="just">
              <a:defRPr/>
            </a:pPr>
            <a:r>
              <a:rPr lang="en-US" sz="1600" b="1" dirty="0">
                <a:solidFill>
                  <a:srgbClr val="000000"/>
                </a:solidFill>
                <a:latin typeface="Calibri Light" panose="020F0302020204030204" pitchFamily="34" charset="0"/>
                <a:cs typeface="Calibri Light" panose="020F0302020204030204" pitchFamily="34" charset="0"/>
              </a:rPr>
              <a:t>Obstetrical Delivery</a:t>
            </a:r>
            <a:r>
              <a:rPr lang="en-US" sz="1600" dirty="0">
                <a:solidFill>
                  <a:srgbClr val="000000"/>
                </a:solidFill>
                <a:latin typeface="Calibri Light" panose="020F0302020204030204" pitchFamily="34" charset="0"/>
                <a:cs typeface="Calibri Light" panose="020F0302020204030204" pitchFamily="34" charset="0"/>
              </a:rPr>
              <a:t>: When detention is claimed with an obstetric delivery provided by a general practitioner, detention time commences after 3 hours</a:t>
            </a:r>
            <a:r>
              <a:rPr lang="en-US" sz="1600" dirty="0">
                <a:latin typeface="Calibri Light" panose="020F0302020204030204" pitchFamily="34" charset="0"/>
                <a:cs typeface="Calibri Light" panose="020F0302020204030204" pitchFamily="34" charset="0"/>
              </a:rPr>
              <a:t>.</a:t>
            </a:r>
          </a:p>
          <a:p>
            <a:pPr lvl="1" algn="just">
              <a:buFont typeface="Wingdings" panose="020B0604020202020204" pitchFamily="34" charset="0"/>
              <a:buChar char="v"/>
              <a:defRPr/>
            </a:pPr>
            <a:r>
              <a:rPr lang="en-US" sz="1600" dirty="0" err="1">
                <a:latin typeface="Calibri Light" panose="020F0302020204030204" pitchFamily="34" charset="0"/>
                <a:cs typeface="Calibri Light" panose="020F0302020204030204" pitchFamily="34" charset="0"/>
              </a:rPr>
              <a:t>ADON</a:t>
            </a:r>
            <a:r>
              <a:rPr lang="en-US" sz="1600" dirty="0">
                <a:latin typeface="Calibri Light" panose="020F0302020204030204" pitchFamily="34" charset="0"/>
                <a:cs typeface="Calibri Light" panose="020F0302020204030204" pitchFamily="34" charset="0"/>
              </a:rPr>
              <a:t> 87.98A</a:t>
            </a:r>
          </a:p>
          <a:p>
            <a:pPr marL="0" indent="0" algn="just">
              <a:buFont typeface="Arial" panose="020B0604020202020204" pitchFamily="34" charset="0"/>
              <a:buNone/>
              <a:defRPr/>
            </a:pPr>
            <a:r>
              <a:rPr lang="en-US" sz="1600" dirty="0"/>
              <a:t> </a:t>
            </a:r>
            <a:br>
              <a:rPr lang="en-US" sz="1050" dirty="0"/>
            </a:br>
            <a:br>
              <a:rPr lang="en-US" sz="1600" dirty="0"/>
            </a:br>
            <a:endParaRPr lang="en-US" sz="1600" dirty="0">
              <a:cs typeface="Calibri"/>
            </a:endParaRPr>
          </a:p>
        </p:txBody>
      </p:sp>
      <p:sp>
        <p:nvSpPr>
          <p:cNvPr id="5" name="TextBox 4">
            <a:extLst>
              <a:ext uri="{FF2B5EF4-FFF2-40B4-BE49-F238E27FC236}">
                <a16:creationId xmlns:a16="http://schemas.microsoft.com/office/drawing/2014/main" id="{808349EA-D22B-E2DE-C00A-4014C966188C}"/>
              </a:ext>
            </a:extLst>
          </p:cNvPr>
          <p:cNvSpPr txBox="1"/>
          <p:nvPr/>
        </p:nvSpPr>
        <p:spPr>
          <a:xfrm>
            <a:off x="4117431" y="4571712"/>
            <a:ext cx="4670013" cy="21175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buFont typeface="Arial,Sans-Serif"/>
              <a:buChar char="•"/>
            </a:pPr>
            <a:r>
              <a:rPr lang="en-CA" sz="1400" u="sng" dirty="0">
                <a:latin typeface="Calibri Light" panose="020F0302020204030204" pitchFamily="34" charset="0"/>
                <a:cs typeface="Calibri Light" panose="020F0302020204030204" pitchFamily="34" charset="0"/>
              </a:rPr>
              <a:t>Detention time does not apply to:</a:t>
            </a:r>
          </a:p>
          <a:p>
            <a:pPr marL="742950" lvl="1" indent="-285750">
              <a:spcBef>
                <a:spcPct val="20000"/>
              </a:spcBef>
              <a:buFont typeface="Wingdings,Sans-Serif"/>
              <a:buChar char="v"/>
            </a:pPr>
            <a:r>
              <a:rPr lang="en-CA" sz="1400" dirty="0">
                <a:latin typeface="Calibri Light" panose="020F0302020204030204" pitchFamily="34" charset="0"/>
                <a:cs typeface="Calibri Light" panose="020F0302020204030204" pitchFamily="34" charset="0"/>
              </a:rPr>
              <a:t>Waiting time</a:t>
            </a:r>
            <a:endParaRPr lang="en-US" sz="1400" dirty="0">
              <a:latin typeface="Calibri Light" panose="020F0302020204030204" pitchFamily="34" charset="0"/>
              <a:cs typeface="Calibri Light" panose="020F0302020204030204" pitchFamily="34" charset="0"/>
            </a:endParaRPr>
          </a:p>
          <a:p>
            <a:pPr marL="742950" lvl="1" indent="-285750">
              <a:spcBef>
                <a:spcPct val="20000"/>
              </a:spcBef>
              <a:buFont typeface="Wingdings,Sans-Serif"/>
              <a:buChar char="v"/>
            </a:pPr>
            <a:r>
              <a:rPr lang="en-CA" sz="1400" dirty="0">
                <a:latin typeface="Calibri Light" panose="020F0302020204030204" pitchFamily="34" charset="0"/>
                <a:cs typeface="Calibri Light" panose="020F0302020204030204" pitchFamily="34" charset="0"/>
              </a:rPr>
              <a:t>Counselling or psychotherapy</a:t>
            </a:r>
            <a:endParaRPr lang="en-US" sz="1400" dirty="0">
              <a:latin typeface="Calibri Light" panose="020F0302020204030204" pitchFamily="34" charset="0"/>
              <a:cs typeface="Calibri Light" panose="020F0302020204030204" pitchFamily="34" charset="0"/>
            </a:endParaRPr>
          </a:p>
          <a:p>
            <a:pPr marL="742950" lvl="1" indent="-285750">
              <a:spcBef>
                <a:spcPct val="20000"/>
              </a:spcBef>
              <a:buFont typeface="Wingdings,Sans-Serif"/>
              <a:buChar char="v"/>
            </a:pPr>
            <a:r>
              <a:rPr lang="en-CA" sz="1400" dirty="0">
                <a:latin typeface="Calibri Light" panose="020F0302020204030204" pitchFamily="34" charset="0"/>
                <a:cs typeface="Calibri Light" panose="020F0302020204030204" pitchFamily="34" charset="0"/>
              </a:rPr>
              <a:t>Advice given to the patient or their representatives</a:t>
            </a:r>
            <a:endParaRPr lang="en-US" sz="1400" dirty="0">
              <a:latin typeface="Calibri Light" panose="020F0302020204030204" pitchFamily="34" charset="0"/>
              <a:cs typeface="Calibri Light" panose="020F0302020204030204" pitchFamily="34" charset="0"/>
            </a:endParaRPr>
          </a:p>
          <a:p>
            <a:pPr marL="742950" lvl="1" indent="-285750">
              <a:spcBef>
                <a:spcPct val="20000"/>
              </a:spcBef>
              <a:buFont typeface="Wingdings,Sans-Serif"/>
              <a:buChar char="v"/>
            </a:pPr>
            <a:r>
              <a:rPr lang="en-CA" sz="1400" dirty="0">
                <a:latin typeface="Calibri Light" panose="020F0302020204030204" pitchFamily="34" charset="0"/>
                <a:cs typeface="Calibri Light" panose="020F0302020204030204" pitchFamily="34" charset="0"/>
              </a:rPr>
              <a:t>Return trip if the physician is not in attendance</a:t>
            </a:r>
            <a:endParaRPr lang="en-US" sz="1400" dirty="0">
              <a:latin typeface="Calibri Light" panose="020F0302020204030204" pitchFamily="34" charset="0"/>
              <a:cs typeface="Calibri Light" panose="020F0302020204030204" pitchFamily="34" charset="0"/>
            </a:endParaRPr>
          </a:p>
          <a:p>
            <a:pPr marL="742950" lvl="1" indent="-285750">
              <a:spcBef>
                <a:spcPct val="20000"/>
              </a:spcBef>
              <a:buFont typeface="Wingdings,Sans-Serif"/>
              <a:buChar char="v"/>
            </a:pPr>
            <a:r>
              <a:rPr lang="en-CA" sz="1400" dirty="0">
                <a:latin typeface="Calibri Light" panose="020F0302020204030204" pitchFamily="34" charset="0"/>
                <a:cs typeface="Calibri Light" panose="020F0302020204030204" pitchFamily="34" charset="0"/>
              </a:rPr>
              <a:t>Completing/reviewing charts</a:t>
            </a:r>
            <a:endParaRPr lang="en-US" sz="1400" dirty="0">
              <a:latin typeface="Calibri Light" panose="020F0302020204030204" pitchFamily="34" charset="0"/>
              <a:cs typeface="Calibri Light" panose="020F0302020204030204" pitchFamily="34" charset="0"/>
            </a:endParaRPr>
          </a:p>
          <a:p>
            <a:pPr marL="742950" lvl="1" indent="-285750">
              <a:spcBef>
                <a:spcPct val="20000"/>
              </a:spcBef>
              <a:buFont typeface="Wingdings,Sans-Serif"/>
              <a:buChar char="v"/>
            </a:pPr>
            <a:r>
              <a:rPr lang="en-CA" sz="1400" dirty="0">
                <a:latin typeface="Calibri Light" panose="020F0302020204030204" pitchFamily="34" charset="0"/>
                <a:cs typeface="Calibri Light" panose="020F0302020204030204" pitchFamily="34" charset="0"/>
              </a:rPr>
              <a:t>More than one patient at a time</a:t>
            </a:r>
            <a:endParaRPr lang="en-US" sz="1400" dirty="0">
              <a:latin typeface="Calibri Light" panose="020F0302020204030204" pitchFamily="34" charset="0"/>
              <a:cs typeface="Calibri Light" panose="020F0302020204030204" pitchFamily="34" charset="0"/>
            </a:endParaRPr>
          </a:p>
          <a:p>
            <a:pPr marL="742950" lvl="1" indent="-285750">
              <a:spcBef>
                <a:spcPct val="20000"/>
              </a:spcBef>
              <a:buFont typeface="Wingdings,Sans-Serif"/>
              <a:buChar char="v"/>
            </a:pPr>
            <a:r>
              <a:rPr lang="en-CA" sz="1400" dirty="0">
                <a:latin typeface="Calibri Light" panose="020F0302020204030204" pitchFamily="34" charset="0"/>
                <a:cs typeface="Calibri Light" panose="020F0302020204030204" pitchFamily="34" charset="0"/>
              </a:rPr>
              <a:t>Office visits</a:t>
            </a:r>
          </a:p>
        </p:txBody>
      </p:sp>
    </p:spTree>
    <p:extLst>
      <p:ext uri="{BB962C8B-B14F-4D97-AF65-F5344CB8AC3E}">
        <p14:creationId xmlns:p14="http://schemas.microsoft.com/office/powerpoint/2010/main" val="37694535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Questions</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pic>
        <p:nvPicPr>
          <p:cNvPr id="4" name="Content Placeholder 7">
            <a:extLst>
              <a:ext uri="{FF2B5EF4-FFF2-40B4-BE49-F238E27FC236}">
                <a16:creationId xmlns:a16="http://schemas.microsoft.com/office/drawing/2014/main" id="{C64B0835-0E07-14FF-6AF4-DDF63305334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4147" y="1761953"/>
            <a:ext cx="53943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6948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xfrm>
            <a:off x="965200" y="1383528"/>
            <a:ext cx="6350000" cy="3167510"/>
          </a:xfrm>
        </p:spPr>
        <p:txBody>
          <a:bodyPr vert="horz" lIns="91440" tIns="45720" rIns="91440" bIns="45720" rtlCol="0" anchor="b">
            <a:noAutofit/>
          </a:bodyPr>
          <a:lstStyle/>
          <a:p>
            <a:r>
              <a:rPr lang="en-US" sz="5400" dirty="0"/>
              <a:t>Physician Agreement Incentive Programs</a:t>
            </a:r>
            <a:endParaRPr lang="en-US" sz="5400" kern="1200" dirty="0">
              <a:solidFill>
                <a:schemeClr val="tx1"/>
              </a:solidFill>
              <a:latin typeface="+mj-lt"/>
              <a:ea typeface="+mj-ea"/>
              <a:cs typeface="+mj-cs"/>
            </a:endParaRPr>
          </a:p>
        </p:txBody>
      </p:sp>
      <p:pic>
        <p:nvPicPr>
          <p:cNvPr id="3" name="Picture 2" descr="A blue and yellow logo&#10;&#10;Description automatically generated">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7532962" y="3000588"/>
            <a:ext cx="2621772" cy="907187"/>
          </a:xfrm>
          <a:prstGeom prst="rect">
            <a:avLst/>
          </a:prstGeom>
        </p:spPr>
      </p:pic>
      <p:pic>
        <p:nvPicPr>
          <p:cNvPr id="5" name="Picture 4">
            <a:extLst>
              <a:ext uri="{FF2B5EF4-FFF2-40B4-BE49-F238E27FC236}">
                <a16:creationId xmlns:a16="http://schemas.microsoft.com/office/drawing/2014/main" id="{CBEAAA12-B988-4E1C-1DF0-C05C161C8B55}"/>
              </a:ext>
            </a:extLst>
          </p:cNvPr>
          <p:cNvPicPr>
            <a:picLocks noChangeAspect="1"/>
          </p:cNvPicPr>
          <p:nvPr/>
        </p:nvPicPr>
        <p:blipFill>
          <a:blip r:embed="rId4"/>
          <a:stretch>
            <a:fillRect/>
          </a:stretch>
        </p:blipFill>
        <p:spPr>
          <a:xfrm>
            <a:off x="8843848" y="763058"/>
            <a:ext cx="2590800" cy="904875"/>
          </a:xfrm>
          <a:prstGeom prst="rect">
            <a:avLst/>
          </a:prstGeom>
        </p:spPr>
      </p:pic>
    </p:spTree>
    <p:extLst>
      <p:ext uri="{BB962C8B-B14F-4D97-AF65-F5344CB8AC3E}">
        <p14:creationId xmlns:p14="http://schemas.microsoft.com/office/powerpoint/2010/main" val="34796537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CDM1   Chronic Disease Management</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Content Placeholder 2">
            <a:extLst>
              <a:ext uri="{FF2B5EF4-FFF2-40B4-BE49-F238E27FC236}">
                <a16:creationId xmlns:a16="http://schemas.microsoft.com/office/drawing/2014/main" id="{5D277AFA-7267-D429-E04E-79B92D708DC9}"/>
              </a:ext>
            </a:extLst>
          </p:cNvPr>
          <p:cNvSpPr txBox="1">
            <a:spLocks/>
          </p:cNvSpPr>
          <p:nvPr/>
        </p:nvSpPr>
        <p:spPr>
          <a:xfrm>
            <a:off x="751371" y="1778707"/>
            <a:ext cx="10602429" cy="48244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en-US" sz="1600" dirty="0">
                <a:solidFill>
                  <a:srgbClr val="000000"/>
                </a:solidFill>
                <a:latin typeface="Calibri Light" panose="020F0302020204030204" pitchFamily="34" charset="0"/>
                <a:cs typeface="Calibri Light" panose="020F0302020204030204" pitchFamily="34" charset="0"/>
              </a:rPr>
              <a:t>The Chronic Disease Management Incentive is intended to recognize the additional work of General Practitioners, beyond office visits, of providing guidelines-based care to patients with chronic diseases.</a:t>
            </a:r>
            <a:endParaRPr lang="en-US" sz="1600" dirty="0">
              <a:latin typeface="Calibri Light" panose="020F0302020204030204" pitchFamily="34" charset="0"/>
              <a:cs typeface="Calibri Light" panose="020F0302020204030204" pitchFamily="34" charset="0"/>
            </a:endParaRPr>
          </a:p>
          <a:p>
            <a:pPr marL="0" indent="0" algn="just">
              <a:buFont typeface="Arial" panose="020B0604020202020204" pitchFamily="34" charset="0"/>
              <a:buNone/>
              <a:defRPr/>
            </a:pPr>
            <a:endParaRPr lang="en-US" sz="1600" dirty="0">
              <a:latin typeface="Calibri Light" panose="020F0302020204030204" pitchFamily="34" charset="0"/>
              <a:cs typeface="Calibri Light" panose="020F0302020204030204" pitchFamily="34" charset="0"/>
            </a:endParaRPr>
          </a:p>
          <a:p>
            <a:pPr algn="just">
              <a:defRPr/>
            </a:pPr>
            <a:r>
              <a:rPr lang="en-US" sz="1600" dirty="0">
                <a:latin typeface="Calibri Light" panose="020F0302020204030204" pitchFamily="34" charset="0"/>
                <a:cs typeface="Calibri Light" panose="020F0302020204030204" pitchFamily="34" charset="0"/>
              </a:rPr>
              <a:t>T</a:t>
            </a:r>
            <a:r>
              <a:rPr lang="en-US" sz="1600" dirty="0">
                <a:solidFill>
                  <a:srgbClr val="000000"/>
                </a:solidFill>
                <a:latin typeface="Calibri Light" panose="020F0302020204030204" pitchFamily="34" charset="0"/>
                <a:cs typeface="Calibri Light" panose="020F0302020204030204" pitchFamily="34" charset="0"/>
              </a:rPr>
              <a:t>he base incentive fee may be claimed once per fiscal year (April 1 to March 31) for each patient managed for </a:t>
            </a:r>
            <a:r>
              <a:rPr lang="en-US" sz="1600" u="sng" dirty="0">
                <a:solidFill>
                  <a:srgbClr val="000000"/>
                </a:solidFill>
                <a:latin typeface="Calibri Light" panose="020F0302020204030204" pitchFamily="34" charset="0"/>
                <a:cs typeface="Calibri Light" panose="020F0302020204030204" pitchFamily="34" charset="0"/>
              </a:rPr>
              <a:t>one</a:t>
            </a:r>
            <a:r>
              <a:rPr lang="en-US" sz="1600" dirty="0">
                <a:solidFill>
                  <a:srgbClr val="000000"/>
                </a:solidFill>
                <a:latin typeface="Calibri Light" panose="020F0302020204030204" pitchFamily="34" charset="0"/>
                <a:cs typeface="Calibri Light" panose="020F0302020204030204" pitchFamily="34" charset="0"/>
              </a:rPr>
              <a:t> </a:t>
            </a:r>
            <a:r>
              <a:rPr lang="en-US" sz="1600" i="1" dirty="0">
                <a:solidFill>
                  <a:srgbClr val="000000"/>
                </a:solidFill>
                <a:latin typeface="Calibri Light" panose="020F0302020204030204" pitchFamily="34" charset="0"/>
                <a:cs typeface="Calibri Light" panose="020F0302020204030204" pitchFamily="34" charset="0"/>
              </a:rPr>
              <a:t>qualifying</a:t>
            </a:r>
            <a:r>
              <a:rPr lang="en-US" sz="1600" dirty="0">
                <a:solidFill>
                  <a:srgbClr val="000000"/>
                </a:solidFill>
                <a:latin typeface="Calibri Light" panose="020F0302020204030204" pitchFamily="34" charset="0"/>
                <a:cs typeface="Calibri Light" panose="020F0302020204030204" pitchFamily="34" charset="0"/>
              </a:rPr>
              <a:t> chronic disease condition. </a:t>
            </a:r>
          </a:p>
          <a:p>
            <a:pPr marL="0" indent="0" algn="just">
              <a:buFont typeface="Arial" panose="020B0604020202020204" pitchFamily="34" charset="0"/>
              <a:buNone/>
              <a:defRPr/>
            </a:pPr>
            <a:endParaRPr lang="en-US" sz="1600" dirty="0">
              <a:solidFill>
                <a:srgbClr val="000000"/>
              </a:solidFill>
              <a:latin typeface="Calibri Light" panose="020F0302020204030204" pitchFamily="34" charset="0"/>
              <a:cs typeface="Calibri Light" panose="020F0302020204030204" pitchFamily="34" charset="0"/>
            </a:endParaRPr>
          </a:p>
          <a:p>
            <a:pPr marL="57150" indent="0" algn="just">
              <a:buFont typeface="Arial" panose="020B0604020202020204" pitchFamily="34" charset="0"/>
              <a:buNone/>
              <a:defRPr/>
            </a:pPr>
            <a:r>
              <a:rPr lang="en-US" sz="1600" dirty="0">
                <a:solidFill>
                  <a:srgbClr val="000000"/>
                </a:solidFill>
                <a:latin typeface="Calibri Light" panose="020F0302020204030204" pitchFamily="34" charset="0"/>
                <a:ea typeface="+mn-lt"/>
                <a:cs typeface="Calibri Light" panose="020F0302020204030204" pitchFamily="34" charset="0"/>
              </a:rPr>
              <a:t>The</a:t>
            </a:r>
            <a:r>
              <a:rPr lang="en-US" sz="1600" dirty="0">
                <a:latin typeface="Calibri Light" panose="020F0302020204030204" pitchFamily="34" charset="0"/>
                <a:cs typeface="Calibri Light" panose="020F0302020204030204" pitchFamily="34" charset="0"/>
              </a:rPr>
              <a:t> qualifying chronic diseases eligible for the CDM incentive payment are: </a:t>
            </a:r>
            <a:endParaRPr lang="en-US" sz="1600" dirty="0">
              <a:latin typeface="Calibri Light" panose="020F0302020204030204" pitchFamily="34" charset="0"/>
              <a:ea typeface="+mn-lt"/>
              <a:cs typeface="Calibri Light" panose="020F0302020204030204" pitchFamily="34" charset="0"/>
            </a:endParaRPr>
          </a:p>
          <a:p>
            <a:pPr lvl="1">
              <a:defRPr/>
            </a:pPr>
            <a:r>
              <a:rPr lang="en-CA" sz="1600" b="1" dirty="0">
                <a:latin typeface="Calibri Light" panose="020F0302020204030204" pitchFamily="34" charset="0"/>
                <a:cs typeface="Calibri Light" panose="020F0302020204030204" pitchFamily="34" charset="0"/>
              </a:rPr>
              <a:t>Type 1 and Type 2 Diabetes</a:t>
            </a:r>
            <a:endParaRPr lang="en-US" sz="1600" dirty="0">
              <a:latin typeface="Calibri Light" panose="020F0302020204030204" pitchFamily="34" charset="0"/>
              <a:ea typeface="+mn-lt"/>
              <a:cs typeface="Calibri Light" panose="020F0302020204030204" pitchFamily="34" charset="0"/>
            </a:endParaRPr>
          </a:p>
          <a:p>
            <a:pPr lvl="1">
              <a:defRPr/>
            </a:pPr>
            <a:r>
              <a:rPr lang="en-CA" sz="1600" b="1" dirty="0">
                <a:latin typeface="Calibri Light" panose="020F0302020204030204" pitchFamily="34" charset="0"/>
                <a:cs typeface="Calibri Light" panose="020F0302020204030204" pitchFamily="34" charset="0"/>
              </a:rPr>
              <a:t>Ischaemic Heart Disease (</a:t>
            </a:r>
            <a:r>
              <a:rPr lang="en-CA" sz="1600" b="1" dirty="0" err="1">
                <a:latin typeface="Calibri Light" panose="020F0302020204030204" pitchFamily="34" charset="0"/>
                <a:cs typeface="Calibri Light" panose="020F0302020204030204" pitchFamily="34" charset="0"/>
              </a:rPr>
              <a:t>IHD</a:t>
            </a:r>
            <a:r>
              <a:rPr lang="en-CA" sz="1600" b="1" dirty="0">
                <a:latin typeface="Calibri Light" panose="020F0302020204030204" pitchFamily="34" charset="0"/>
                <a:cs typeface="Calibri Light" panose="020F0302020204030204" pitchFamily="34" charset="0"/>
              </a:rPr>
              <a:t>) </a:t>
            </a:r>
            <a:endParaRPr lang="en-US" sz="1600" dirty="0">
              <a:latin typeface="Calibri Light" panose="020F0302020204030204" pitchFamily="34" charset="0"/>
              <a:ea typeface="+mn-lt"/>
              <a:cs typeface="Calibri Light" panose="020F0302020204030204" pitchFamily="34" charset="0"/>
            </a:endParaRPr>
          </a:p>
          <a:p>
            <a:pPr lvl="1">
              <a:defRPr/>
            </a:pPr>
            <a:r>
              <a:rPr lang="en-US" sz="1600" b="1" dirty="0">
                <a:latin typeface="Calibri Light" panose="020F0302020204030204" pitchFamily="34" charset="0"/>
                <a:cs typeface="Calibri Light" panose="020F0302020204030204" pitchFamily="34" charset="0"/>
              </a:rPr>
              <a:t>Chronic Obstructive Pulmonary Disease (COPD)</a:t>
            </a:r>
            <a:endParaRPr lang="en-US" sz="1600" dirty="0">
              <a:latin typeface="Calibri Light" panose="020F0302020204030204" pitchFamily="34" charset="0"/>
              <a:cs typeface="Calibri Light" panose="020F0302020204030204" pitchFamily="34" charset="0"/>
            </a:endParaRPr>
          </a:p>
          <a:p>
            <a:pPr>
              <a:buFont typeface="Arial"/>
              <a:buChar char="•"/>
              <a:defRPr/>
            </a:pPr>
            <a:endParaRPr lang="en-US" sz="1600" b="1" dirty="0">
              <a:solidFill>
                <a:srgbClr val="000000"/>
              </a:solidFill>
              <a:latin typeface="Calibri Light" panose="020F0302020204030204" pitchFamily="34" charset="0"/>
              <a:cs typeface="Calibri Light" panose="020F0302020204030204" pitchFamily="34" charset="0"/>
            </a:endParaRPr>
          </a:p>
          <a:p>
            <a:pPr algn="just">
              <a:defRPr/>
            </a:pPr>
            <a:r>
              <a:rPr lang="en-US" sz="1600" dirty="0">
                <a:solidFill>
                  <a:srgbClr val="000000"/>
                </a:solidFill>
                <a:latin typeface="Calibri Light" panose="020F0302020204030204" pitchFamily="34" charset="0"/>
                <a:cs typeface="Calibri Light" panose="020F0302020204030204" pitchFamily="34" charset="0"/>
              </a:rPr>
              <a:t>An additional incentive amount per patient may be claimed once per fiscal year as part of the fee if the patient has additional qualifying chronic disease(s) for each qualifying disease.</a:t>
            </a:r>
            <a:r>
              <a:rPr lang="en-US" sz="1600" dirty="0">
                <a:latin typeface="Calibri Light" panose="020F0302020204030204" pitchFamily="34" charset="0"/>
                <a:cs typeface="Calibri Light" panose="020F0302020204030204" pitchFamily="34" charset="0"/>
              </a:rPr>
              <a:t> </a:t>
            </a:r>
            <a:r>
              <a:rPr lang="en-US" sz="1600" dirty="0">
                <a:solidFill>
                  <a:srgbClr val="000000"/>
                </a:solidFill>
                <a:latin typeface="Calibri Light" panose="020F0302020204030204" pitchFamily="34" charset="0"/>
                <a:cs typeface="Calibri Light" panose="020F0302020204030204" pitchFamily="34" charset="0"/>
              </a:rPr>
              <a:t>(use modifiers to identify 2</a:t>
            </a:r>
            <a:r>
              <a:rPr lang="en-US" sz="1600" baseline="30000" dirty="0">
                <a:solidFill>
                  <a:srgbClr val="000000"/>
                </a:solidFill>
                <a:latin typeface="Calibri Light" panose="020F0302020204030204" pitchFamily="34" charset="0"/>
                <a:cs typeface="Calibri Light" panose="020F0302020204030204" pitchFamily="34" charset="0"/>
              </a:rPr>
              <a:t>nd</a:t>
            </a:r>
            <a:r>
              <a:rPr lang="en-US" sz="1600" dirty="0">
                <a:solidFill>
                  <a:srgbClr val="000000"/>
                </a:solidFill>
                <a:latin typeface="Calibri Light" panose="020F0302020204030204" pitchFamily="34" charset="0"/>
                <a:cs typeface="Calibri Light" panose="020F0302020204030204" pitchFamily="34" charset="0"/>
              </a:rPr>
              <a:t> and 3</a:t>
            </a:r>
            <a:r>
              <a:rPr lang="en-US" sz="1600" baseline="30000" dirty="0">
                <a:solidFill>
                  <a:srgbClr val="000000"/>
                </a:solidFill>
                <a:latin typeface="Calibri Light" panose="020F0302020204030204" pitchFamily="34" charset="0"/>
                <a:cs typeface="Calibri Light" panose="020F0302020204030204" pitchFamily="34" charset="0"/>
              </a:rPr>
              <a:t>rd</a:t>
            </a:r>
            <a:r>
              <a:rPr lang="en-US" sz="1600" dirty="0">
                <a:solidFill>
                  <a:srgbClr val="000000"/>
                </a:solidFill>
                <a:latin typeface="Calibri Light" panose="020F0302020204030204" pitchFamily="34" charset="0"/>
                <a:cs typeface="Calibri Light" panose="020F0302020204030204" pitchFamily="34" charset="0"/>
              </a:rPr>
              <a:t> qualifying disease)</a:t>
            </a:r>
          </a:p>
          <a:p>
            <a:pPr lvl="1" algn="just">
              <a:defRPr/>
            </a:pPr>
            <a:r>
              <a:rPr lang="en-US" sz="1600" b="1" dirty="0">
                <a:solidFill>
                  <a:srgbClr val="000000"/>
                </a:solidFill>
                <a:latin typeface="Calibri Light" panose="020F0302020204030204" pitchFamily="34" charset="0"/>
                <a:cs typeface="Calibri Light" panose="020F0302020204030204" pitchFamily="34" charset="0"/>
              </a:rPr>
              <a:t>CDM1 RP=CON2         CDM1 RP=CON3</a:t>
            </a:r>
          </a:p>
          <a:p>
            <a:pPr marL="457200" lvl="1" indent="0" algn="just">
              <a:buFont typeface="Arial" panose="020B0604020202020204" pitchFamily="34" charset="0"/>
              <a:buNone/>
              <a:defRPr/>
            </a:pPr>
            <a:endParaRPr lang="en-US" sz="1600" dirty="0">
              <a:solidFill>
                <a:srgbClr val="000000"/>
              </a:solidFill>
            </a:endParaRPr>
          </a:p>
          <a:p>
            <a:pPr marL="57150" indent="0" algn="just">
              <a:buFont typeface="Arial" panose="020B0604020202020204" pitchFamily="34" charset="0"/>
              <a:buNone/>
              <a:defRPr/>
            </a:pPr>
            <a:endParaRPr lang="en-US" sz="1600" dirty="0">
              <a:cs typeface="Calibri"/>
            </a:endParaRPr>
          </a:p>
        </p:txBody>
      </p:sp>
      <p:sp>
        <p:nvSpPr>
          <p:cNvPr id="5" name="TextBox 4">
            <a:extLst>
              <a:ext uri="{FF2B5EF4-FFF2-40B4-BE49-F238E27FC236}">
                <a16:creationId xmlns:a16="http://schemas.microsoft.com/office/drawing/2014/main" id="{45321B73-9E44-8F15-3561-9DD62C477951}"/>
              </a:ext>
            </a:extLst>
          </p:cNvPr>
          <p:cNvSpPr txBox="1"/>
          <p:nvPr/>
        </p:nvSpPr>
        <p:spPr>
          <a:xfrm>
            <a:off x="42333" y="6603999"/>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Calibri"/>
                <a:ea typeface="Calibri"/>
                <a:cs typeface="Calibri"/>
              </a:rPr>
              <a:t>Preamble 5.1.195</a:t>
            </a:r>
            <a:endParaRPr lang="en-US"/>
          </a:p>
        </p:txBody>
      </p:sp>
    </p:spTree>
    <p:extLst>
      <p:ext uri="{BB962C8B-B14F-4D97-AF65-F5344CB8AC3E}">
        <p14:creationId xmlns:p14="http://schemas.microsoft.com/office/powerpoint/2010/main" val="42931722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CDM1   Chronic Disease Management </a:t>
            </a:r>
            <a:r>
              <a:rPr lang="en-CA" sz="2800" dirty="0"/>
              <a:t>(continued)</a:t>
            </a:r>
            <a:endParaRPr lang="en-CA" dirty="0"/>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5" name="Content Placeholder 2">
            <a:extLst>
              <a:ext uri="{FF2B5EF4-FFF2-40B4-BE49-F238E27FC236}">
                <a16:creationId xmlns:a16="http://schemas.microsoft.com/office/drawing/2014/main" id="{11B15895-B5CC-D279-5D19-0AA87962D90E}"/>
              </a:ext>
            </a:extLst>
          </p:cNvPr>
          <p:cNvSpPr txBox="1">
            <a:spLocks/>
          </p:cNvSpPr>
          <p:nvPr/>
        </p:nvSpPr>
        <p:spPr>
          <a:xfrm>
            <a:off x="838201" y="1690688"/>
            <a:ext cx="10515600" cy="49493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1600" b="1" dirty="0">
                <a:solidFill>
                  <a:srgbClr val="000000"/>
                </a:solidFill>
                <a:latin typeface="Calibri Light" panose="020F0302020204030204" pitchFamily="34" charset="0"/>
                <a:ea typeface="+mn-lt"/>
                <a:cs typeface="Calibri Light" panose="020F0302020204030204" pitchFamily="34" charset="0"/>
              </a:rPr>
              <a:t>In order to claim the CDM1:</a:t>
            </a:r>
          </a:p>
          <a:p>
            <a:pPr>
              <a:defRPr/>
            </a:pPr>
            <a:r>
              <a:rPr lang="en-US" sz="1600" dirty="0">
                <a:solidFill>
                  <a:srgbClr val="000000"/>
                </a:solidFill>
                <a:latin typeface="Calibri Light" panose="020F0302020204030204" pitchFamily="34" charset="0"/>
                <a:ea typeface="+mn-lt"/>
                <a:cs typeface="Calibri Light" panose="020F0302020204030204" pitchFamily="34" charset="0"/>
              </a:rPr>
              <a:t>the patient must be seen by the family physician in relation to their chronic disease(s) at least once in the fiscal year for which the CDM incentive is being claimed;</a:t>
            </a:r>
          </a:p>
          <a:p>
            <a:pPr marL="0" indent="0">
              <a:buFont typeface="Arial" panose="020B0604020202020204" pitchFamily="34" charset="0"/>
              <a:buNone/>
              <a:defRPr/>
            </a:pPr>
            <a:endParaRPr lang="en-US" sz="1600" dirty="0">
              <a:solidFill>
                <a:srgbClr val="000000"/>
              </a:solidFill>
              <a:latin typeface="Calibri Light" panose="020F0302020204030204" pitchFamily="34" charset="0"/>
              <a:ea typeface="+mn-lt"/>
              <a:cs typeface="Calibri Light" panose="020F0302020204030204" pitchFamily="34" charset="0"/>
            </a:endParaRPr>
          </a:p>
          <a:p>
            <a:pPr>
              <a:defRPr/>
            </a:pPr>
            <a:r>
              <a:rPr lang="en-US" sz="1600" dirty="0">
                <a:solidFill>
                  <a:srgbClr val="000000"/>
                </a:solidFill>
                <a:latin typeface="Calibri Light" panose="020F0302020204030204" pitchFamily="34" charset="0"/>
                <a:ea typeface="+mn-lt"/>
                <a:cs typeface="Calibri Light" panose="020F0302020204030204" pitchFamily="34" charset="0"/>
              </a:rPr>
              <a:t>the patient has had at least one other appointment with the physician or another licensed health care provider in relation to their chronic disease(s) in the previous 12 months; and,</a:t>
            </a:r>
          </a:p>
          <a:p>
            <a:pPr marL="0" indent="0">
              <a:buFont typeface="Arial" panose="020B0604020202020204" pitchFamily="34" charset="0"/>
              <a:buNone/>
              <a:defRPr/>
            </a:pPr>
            <a:endParaRPr lang="en-US" sz="1600" dirty="0">
              <a:solidFill>
                <a:srgbClr val="000000"/>
              </a:solidFill>
              <a:latin typeface="Calibri Light" panose="020F0302020204030204" pitchFamily="34" charset="0"/>
              <a:ea typeface="+mn-lt"/>
              <a:cs typeface="Calibri Light" panose="020F0302020204030204" pitchFamily="34" charset="0"/>
            </a:endParaRPr>
          </a:p>
          <a:p>
            <a:pPr>
              <a:defRPr/>
            </a:pPr>
            <a:r>
              <a:rPr lang="en-US" sz="1600" dirty="0">
                <a:solidFill>
                  <a:srgbClr val="000000"/>
                </a:solidFill>
                <a:latin typeface="Calibri Light" panose="020F0302020204030204" pitchFamily="34" charset="0"/>
                <a:ea typeface="+mn-lt"/>
                <a:cs typeface="Calibri Light" panose="020F0302020204030204" pitchFamily="34" charset="0"/>
              </a:rPr>
              <a:t>the CDM indicators required for the CDM incentive payment have been addressed at the required frequency and documented in the clinical record or optional CDM flow sheet at or before the time of billing.</a:t>
            </a:r>
            <a:r>
              <a:rPr lang="en-US" sz="1600" dirty="0">
                <a:latin typeface="Calibri Light" panose="020F0302020204030204" pitchFamily="34" charset="0"/>
                <a:ea typeface="+mn-lt"/>
                <a:cs typeface="Calibri Light" panose="020F0302020204030204" pitchFamily="34" charset="0"/>
              </a:rPr>
              <a:t> </a:t>
            </a:r>
            <a:r>
              <a:rPr lang="en-US" sz="1600" dirty="0">
                <a:solidFill>
                  <a:srgbClr val="000000"/>
                </a:solidFill>
                <a:latin typeface="Calibri Light" panose="020F0302020204030204" pitchFamily="34" charset="0"/>
                <a:cs typeface="Calibri Light" panose="020F0302020204030204" pitchFamily="34" charset="0"/>
              </a:rPr>
              <a:t> </a:t>
            </a:r>
          </a:p>
          <a:p>
            <a:pPr marL="0" indent="0">
              <a:buFont typeface="Arial" panose="020B0604020202020204" pitchFamily="34" charset="0"/>
              <a:buNone/>
              <a:defRPr/>
            </a:pPr>
            <a:endParaRPr lang="en-US" sz="1600" dirty="0">
              <a:solidFill>
                <a:srgbClr val="000000"/>
              </a:solidFill>
              <a:latin typeface="Calibri Light" panose="020F0302020204030204" pitchFamily="34" charset="0"/>
              <a:cs typeface="Calibri Light" panose="020F0302020204030204" pitchFamily="34" charset="0"/>
            </a:endParaRPr>
          </a:p>
          <a:p>
            <a:pPr>
              <a:defRPr/>
            </a:pPr>
            <a:r>
              <a:rPr lang="en-US" sz="1600" dirty="0">
                <a:solidFill>
                  <a:srgbClr val="000000"/>
                </a:solidFill>
                <a:latin typeface="Calibri Light" panose="020F0302020204030204" pitchFamily="34" charset="0"/>
                <a:cs typeface="Calibri Light" panose="020F0302020204030204" pitchFamily="34" charset="0"/>
              </a:rPr>
              <a:t>indicators/risk factors are required to be addressed as part of the annual cycle of care for diabetes and/or </a:t>
            </a:r>
            <a:r>
              <a:rPr lang="en-US" sz="1600" dirty="0" err="1">
                <a:solidFill>
                  <a:srgbClr val="000000"/>
                </a:solidFill>
                <a:latin typeface="Calibri Light" panose="020F0302020204030204" pitchFamily="34" charset="0"/>
                <a:cs typeface="Calibri Light" panose="020F0302020204030204" pitchFamily="34" charset="0"/>
              </a:rPr>
              <a:t>IHD</a:t>
            </a:r>
            <a:r>
              <a:rPr lang="en-US" sz="1600" dirty="0">
                <a:solidFill>
                  <a:srgbClr val="000000"/>
                </a:solidFill>
                <a:latin typeface="Calibri Light" panose="020F0302020204030204" pitchFamily="34" charset="0"/>
                <a:cs typeface="Calibri Light" panose="020F0302020204030204" pitchFamily="34" charset="0"/>
              </a:rPr>
              <a:t>. The required indicators include all relevant common indicators plus the specific indicators for each disease.</a:t>
            </a:r>
            <a:r>
              <a:rPr lang="en-US" sz="1600" dirty="0">
                <a:latin typeface="Calibri Light" panose="020F0302020204030204" pitchFamily="34" charset="0"/>
                <a:cs typeface="Calibri Light" panose="020F0302020204030204" pitchFamily="34" charset="0"/>
              </a:rPr>
              <a:t> </a:t>
            </a:r>
          </a:p>
          <a:p>
            <a:pPr marL="0" indent="0">
              <a:buFont typeface="Arial" panose="020B0604020202020204" pitchFamily="34" charset="0"/>
              <a:buNone/>
              <a:defRPr/>
            </a:pPr>
            <a:r>
              <a:rPr lang="en-US" sz="1600" dirty="0">
                <a:latin typeface="Calibri Light" panose="020F0302020204030204" pitchFamily="34" charset="0"/>
                <a:cs typeface="Calibri Light" panose="020F0302020204030204" pitchFamily="34" charset="0"/>
              </a:rPr>
              <a:t>        Indicators can be found in Physicians Manual 5.1.199</a:t>
            </a:r>
            <a:br>
              <a:rPr lang="en-US" sz="1600" dirty="0">
                <a:latin typeface="Calibri Light" panose="020F0302020204030204" pitchFamily="34" charset="0"/>
                <a:cs typeface="Calibri Light" panose="020F0302020204030204" pitchFamily="34" charset="0"/>
              </a:rPr>
            </a:br>
            <a:br>
              <a:rPr lang="en-US" sz="1600" dirty="0">
                <a:latin typeface="Calibri Light" panose="020F0302020204030204" pitchFamily="34" charset="0"/>
                <a:cs typeface="Calibri Light" panose="020F0302020204030204" pitchFamily="34" charset="0"/>
              </a:rPr>
            </a:br>
            <a:r>
              <a:rPr lang="en-US" sz="1600" dirty="0">
                <a:latin typeface="Calibri Light" panose="020F0302020204030204" pitchFamily="34" charset="0"/>
                <a:cs typeface="Calibri Light" panose="020F0302020204030204" pitchFamily="34" charset="0"/>
              </a:rPr>
              <a:t>*</a:t>
            </a:r>
            <a:r>
              <a:rPr lang="en-US" sz="1600" u="sng" dirty="0">
                <a:latin typeface="Calibri Light" panose="020F0302020204030204" pitchFamily="34" charset="0"/>
                <a:cs typeface="Calibri Light" panose="020F0302020204030204" pitchFamily="34" charset="0"/>
              </a:rPr>
              <a:t>The CDM1 </a:t>
            </a:r>
            <a:r>
              <a:rPr lang="en-US" sz="1600" b="1" u="sng" dirty="0">
                <a:latin typeface="Calibri Light" panose="020F0302020204030204" pitchFamily="34" charset="0"/>
                <a:cs typeface="Calibri Light" panose="020F0302020204030204" pitchFamily="34" charset="0"/>
              </a:rPr>
              <a:t>must</a:t>
            </a:r>
            <a:r>
              <a:rPr lang="en-US" sz="1600" u="sng" dirty="0">
                <a:latin typeface="Calibri Light" panose="020F0302020204030204" pitchFamily="34" charset="0"/>
                <a:cs typeface="Calibri Light" panose="020F0302020204030204" pitchFamily="34" charset="0"/>
              </a:rPr>
              <a:t> be submitted on or before March 31st of that fiscal year.</a:t>
            </a:r>
            <a:endParaRPr lang="en-CA" sz="1600" u="sng"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269654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xfrm>
            <a:off x="965200" y="1383528"/>
            <a:ext cx="6350000" cy="3167510"/>
          </a:xfrm>
        </p:spPr>
        <p:txBody>
          <a:bodyPr vert="horz" lIns="91440" tIns="45720" rIns="91440" bIns="45720" rtlCol="0" anchor="b">
            <a:noAutofit/>
          </a:bodyPr>
          <a:lstStyle/>
          <a:p>
            <a:r>
              <a:rPr lang="en-US" sz="8000" kern="1200" dirty="0">
                <a:solidFill>
                  <a:schemeClr val="tx1"/>
                </a:solidFill>
                <a:latin typeface="+mj-lt"/>
                <a:ea typeface="+mj-ea"/>
                <a:cs typeface="+mj-cs"/>
              </a:rPr>
              <a:t>Billing Fundamentals</a:t>
            </a:r>
          </a:p>
        </p:txBody>
      </p:sp>
      <p:pic>
        <p:nvPicPr>
          <p:cNvPr id="3" name="Picture 2" descr="A blue and yellow logo&#10;&#10;Description automatically generated">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8581929" y="4838266"/>
            <a:ext cx="2621772" cy="907187"/>
          </a:xfrm>
          <a:prstGeom prst="rect">
            <a:avLst/>
          </a:prstGeom>
        </p:spPr>
      </p:pic>
      <p:pic>
        <p:nvPicPr>
          <p:cNvPr id="5" name="Picture 4">
            <a:extLst>
              <a:ext uri="{FF2B5EF4-FFF2-40B4-BE49-F238E27FC236}">
                <a16:creationId xmlns:a16="http://schemas.microsoft.com/office/drawing/2014/main" id="{CBEAAA12-B988-4E1C-1DF0-C05C161C8B55}"/>
              </a:ext>
            </a:extLst>
          </p:cNvPr>
          <p:cNvPicPr>
            <a:picLocks noChangeAspect="1"/>
          </p:cNvPicPr>
          <p:nvPr/>
        </p:nvPicPr>
        <p:blipFill>
          <a:blip r:embed="rId4"/>
          <a:stretch>
            <a:fillRect/>
          </a:stretch>
        </p:blipFill>
        <p:spPr>
          <a:xfrm>
            <a:off x="8843848" y="763058"/>
            <a:ext cx="2590800" cy="904875"/>
          </a:xfrm>
          <a:prstGeom prst="rect">
            <a:avLst/>
          </a:prstGeom>
        </p:spPr>
      </p:pic>
    </p:spTree>
    <p:extLst>
      <p:ext uri="{BB962C8B-B14F-4D97-AF65-F5344CB8AC3E}">
        <p14:creationId xmlns:p14="http://schemas.microsoft.com/office/powerpoint/2010/main" val="10536891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CGA1   Clinical Geriatric Assessment</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Content Placeholder 2">
            <a:extLst>
              <a:ext uri="{FF2B5EF4-FFF2-40B4-BE49-F238E27FC236}">
                <a16:creationId xmlns:a16="http://schemas.microsoft.com/office/drawing/2014/main" id="{C42B6243-7BC8-5ED9-23CD-DBCE5E6EB949}"/>
              </a:ext>
            </a:extLst>
          </p:cNvPr>
          <p:cNvSpPr txBox="1">
            <a:spLocks/>
          </p:cNvSpPr>
          <p:nvPr/>
        </p:nvSpPr>
        <p:spPr>
          <a:xfrm>
            <a:off x="902332" y="1882956"/>
            <a:ext cx="10212510" cy="43164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en-US" sz="1600" dirty="0">
                <a:latin typeface="Calibri Light" panose="020F0302020204030204" pitchFamily="34" charset="0"/>
                <a:cs typeface="Calibri Light" panose="020F0302020204030204" pitchFamily="34" charset="0"/>
              </a:rPr>
              <a:t>LTC Clinical Geriatric Assessment </a:t>
            </a:r>
            <a:r>
              <a:rPr lang="en-US" sz="1600" b="1" dirty="0">
                <a:latin typeface="Calibri Light" panose="020F0302020204030204" pitchFamily="34" charset="0"/>
                <a:cs typeface="Calibri Light" panose="020F0302020204030204" pitchFamily="34" charset="0"/>
              </a:rPr>
              <a:t>(CGA1)</a:t>
            </a:r>
            <a:r>
              <a:rPr lang="en-US" sz="1600" dirty="0">
                <a:latin typeface="Calibri Light" panose="020F0302020204030204" pitchFamily="34" charset="0"/>
                <a:cs typeface="Calibri Light" panose="020F0302020204030204" pitchFamily="34" charset="0"/>
              </a:rPr>
              <a:t> is a form that should be kept near the front of every nursing home chart and will serve as the lead clinical document that will travel with the patient when a transfer occurs. </a:t>
            </a:r>
            <a:r>
              <a:rPr lang="en-US" sz="1600" dirty="0">
                <a:solidFill>
                  <a:srgbClr val="000000"/>
                </a:solidFill>
                <a:latin typeface="Calibri Light" panose="020F0302020204030204" pitchFamily="34" charset="0"/>
                <a:cs typeface="Calibri Light" panose="020F0302020204030204" pitchFamily="34" charset="0"/>
              </a:rPr>
              <a:t>The </a:t>
            </a:r>
            <a:r>
              <a:rPr lang="en-US" sz="1600" dirty="0" err="1">
                <a:solidFill>
                  <a:srgbClr val="000000"/>
                </a:solidFill>
                <a:latin typeface="Calibri Light" panose="020F0302020204030204" pitchFamily="34" charset="0"/>
                <a:cs typeface="Calibri Light" panose="020F0302020204030204" pitchFamily="34" charset="0"/>
              </a:rPr>
              <a:t>CGA</a:t>
            </a:r>
            <a:r>
              <a:rPr lang="en-US" sz="1600" dirty="0">
                <a:solidFill>
                  <a:srgbClr val="000000"/>
                </a:solidFill>
                <a:latin typeface="Calibri Light" panose="020F0302020204030204" pitchFamily="34" charset="0"/>
                <a:cs typeface="Calibri Light" panose="020F0302020204030204" pitchFamily="34" charset="0"/>
              </a:rPr>
              <a:t> is normally completed through a collaborative team process involving the family physician and other licensed long-term care healthcare providers.</a:t>
            </a:r>
            <a:r>
              <a:rPr lang="en-US" sz="1600" dirty="0">
                <a:latin typeface="Calibri Light" panose="020F0302020204030204" pitchFamily="34" charset="0"/>
                <a:cs typeface="Calibri Light" panose="020F0302020204030204" pitchFamily="34" charset="0"/>
              </a:rPr>
              <a:t> </a:t>
            </a:r>
          </a:p>
          <a:p>
            <a:pPr marL="0" indent="0" algn="just">
              <a:buFont typeface="Arial" panose="020B0604020202020204" pitchFamily="34" charset="0"/>
              <a:buNone/>
              <a:defRPr/>
            </a:pPr>
            <a:endParaRPr lang="en-US" sz="1600" dirty="0">
              <a:latin typeface="Calibri Light" panose="020F0302020204030204" pitchFamily="34" charset="0"/>
              <a:cs typeface="Calibri Light" panose="020F0302020204030204" pitchFamily="34" charset="0"/>
            </a:endParaRPr>
          </a:p>
          <a:p>
            <a:pPr algn="just">
              <a:defRPr/>
            </a:pPr>
            <a:r>
              <a:rPr lang="en-US" sz="1600" dirty="0">
                <a:latin typeface="Calibri Light" panose="020F0302020204030204" pitchFamily="34" charset="0"/>
                <a:cs typeface="Calibri Light" panose="020F0302020204030204" pitchFamily="34" charset="0"/>
              </a:rPr>
              <a:t>The physician is directly responsible for completing the diagnostic section, medication section, and provides the final overall opinion of the frailty level of the resident. </a:t>
            </a:r>
          </a:p>
          <a:p>
            <a:pPr marL="0" indent="0" algn="just">
              <a:buFont typeface="Arial" panose="020B0604020202020204" pitchFamily="34" charset="0"/>
              <a:buNone/>
              <a:defRPr/>
            </a:pPr>
            <a:endParaRPr lang="en-US" sz="1600" dirty="0">
              <a:solidFill>
                <a:srgbClr val="000000"/>
              </a:solidFill>
              <a:latin typeface="Calibri Light" panose="020F0302020204030204" pitchFamily="34" charset="0"/>
              <a:cs typeface="Calibri Light" panose="020F0302020204030204" pitchFamily="34" charset="0"/>
            </a:endParaRPr>
          </a:p>
          <a:p>
            <a:pPr algn="just">
              <a:defRPr/>
            </a:pPr>
            <a:r>
              <a:rPr lang="en-US" sz="1600" dirty="0">
                <a:solidFill>
                  <a:srgbClr val="000000"/>
                </a:solidFill>
                <a:latin typeface="Calibri Light" panose="020F0302020204030204" pitchFamily="34" charset="0"/>
                <a:cs typeface="Calibri Light" panose="020F0302020204030204" pitchFamily="34" charset="0"/>
              </a:rPr>
              <a:t>The </a:t>
            </a:r>
            <a:r>
              <a:rPr lang="en-US" sz="1600" dirty="0" err="1">
                <a:solidFill>
                  <a:srgbClr val="000000"/>
                </a:solidFill>
                <a:latin typeface="Calibri Light" panose="020F0302020204030204" pitchFamily="34" charset="0"/>
                <a:cs typeface="Calibri Light" panose="020F0302020204030204" pitchFamily="34" charset="0"/>
              </a:rPr>
              <a:t>CGA</a:t>
            </a:r>
            <a:r>
              <a:rPr lang="en-US" sz="1600" dirty="0">
                <a:solidFill>
                  <a:srgbClr val="000000"/>
                </a:solidFill>
                <a:latin typeface="Calibri Light" panose="020F0302020204030204" pitchFamily="34" charset="0"/>
                <a:cs typeface="Calibri Light" panose="020F0302020204030204" pitchFamily="34" charset="0"/>
              </a:rPr>
              <a:t> requires one direct service encounter with the resident by the physician on the date of the final completion and signing of the </a:t>
            </a:r>
            <a:r>
              <a:rPr lang="en-US" sz="1600" dirty="0" err="1">
                <a:solidFill>
                  <a:srgbClr val="000000"/>
                </a:solidFill>
                <a:latin typeface="Calibri Light" panose="020F0302020204030204" pitchFamily="34" charset="0"/>
                <a:cs typeface="Calibri Light" panose="020F0302020204030204" pitchFamily="34" charset="0"/>
              </a:rPr>
              <a:t>CGA</a:t>
            </a:r>
            <a:r>
              <a:rPr lang="en-US" sz="1600" dirty="0">
                <a:solidFill>
                  <a:srgbClr val="000000"/>
                </a:solidFill>
                <a:latin typeface="Calibri Light" panose="020F0302020204030204" pitchFamily="34" charset="0"/>
                <a:cs typeface="Calibri Light" panose="020F0302020204030204" pitchFamily="34" charset="0"/>
              </a:rPr>
              <a:t> form. </a:t>
            </a:r>
            <a:r>
              <a:rPr lang="en-US" sz="1600" b="1" dirty="0">
                <a:solidFill>
                  <a:srgbClr val="000000"/>
                </a:solidFill>
                <a:latin typeface="Calibri Light" panose="020F0302020204030204" pitchFamily="34" charset="0"/>
                <a:cs typeface="Calibri Light" panose="020F0302020204030204" pitchFamily="34" charset="0"/>
              </a:rPr>
              <a:t>This service encounter is included in the </a:t>
            </a:r>
            <a:r>
              <a:rPr lang="en-US" sz="1600" b="1" dirty="0" err="1">
                <a:solidFill>
                  <a:srgbClr val="000000"/>
                </a:solidFill>
                <a:latin typeface="Calibri Light" panose="020F0302020204030204" pitchFamily="34" charset="0"/>
                <a:cs typeface="Calibri Light" panose="020F0302020204030204" pitchFamily="34" charset="0"/>
              </a:rPr>
              <a:t>CGA</a:t>
            </a:r>
            <a:r>
              <a:rPr lang="en-US" sz="1600" b="1" dirty="0">
                <a:solidFill>
                  <a:srgbClr val="000000"/>
                </a:solidFill>
                <a:latin typeface="Calibri Light" panose="020F0302020204030204" pitchFamily="34" charset="0"/>
                <a:cs typeface="Calibri Light" panose="020F0302020204030204" pitchFamily="34" charset="0"/>
              </a:rPr>
              <a:t> fee.</a:t>
            </a:r>
            <a:r>
              <a:rPr lang="en-US" sz="1600" dirty="0">
                <a:solidFill>
                  <a:srgbClr val="000000"/>
                </a:solidFill>
                <a:latin typeface="Calibri Light" panose="020F0302020204030204" pitchFamily="34" charset="0"/>
                <a:cs typeface="Calibri Light" panose="020F0302020204030204" pitchFamily="34" charset="0"/>
              </a:rPr>
              <a:t> The </a:t>
            </a:r>
            <a:r>
              <a:rPr lang="en-US" sz="1600" dirty="0" err="1">
                <a:solidFill>
                  <a:srgbClr val="000000"/>
                </a:solidFill>
                <a:latin typeface="Calibri Light" panose="020F0302020204030204" pitchFamily="34" charset="0"/>
                <a:cs typeface="Calibri Light" panose="020F0302020204030204" pitchFamily="34" charset="0"/>
              </a:rPr>
              <a:t>CGA</a:t>
            </a:r>
            <a:r>
              <a:rPr lang="en-US" sz="1600" dirty="0">
                <a:solidFill>
                  <a:srgbClr val="000000"/>
                </a:solidFill>
                <a:latin typeface="Calibri Light" panose="020F0302020204030204" pitchFamily="34" charset="0"/>
                <a:cs typeface="Calibri Light" panose="020F0302020204030204" pitchFamily="34" charset="0"/>
              </a:rPr>
              <a:t> evaluation process may involve additional service encounters (visits) which would be paid separately from the </a:t>
            </a:r>
            <a:r>
              <a:rPr lang="en-US" sz="1600" dirty="0" err="1">
                <a:solidFill>
                  <a:srgbClr val="000000"/>
                </a:solidFill>
                <a:latin typeface="Calibri Light" panose="020F0302020204030204" pitchFamily="34" charset="0"/>
                <a:cs typeface="Calibri Light" panose="020F0302020204030204" pitchFamily="34" charset="0"/>
              </a:rPr>
              <a:t>CGA</a:t>
            </a:r>
            <a:r>
              <a:rPr lang="en-US" sz="1600" dirty="0">
                <a:solidFill>
                  <a:srgbClr val="000000"/>
                </a:solidFill>
                <a:latin typeface="Calibri Light" panose="020F0302020204030204" pitchFamily="34" charset="0"/>
                <a:cs typeface="Calibri Light" panose="020F0302020204030204" pitchFamily="34" charset="0"/>
              </a:rPr>
              <a:t> per the Preamble requirements. The dates of all physician service encounters associated with the completion of the </a:t>
            </a:r>
            <a:r>
              <a:rPr lang="en-US" sz="1600" dirty="0" err="1">
                <a:solidFill>
                  <a:srgbClr val="000000"/>
                </a:solidFill>
                <a:latin typeface="Calibri Light" panose="020F0302020204030204" pitchFamily="34" charset="0"/>
                <a:cs typeface="Calibri Light" panose="020F0302020204030204" pitchFamily="34" charset="0"/>
              </a:rPr>
              <a:t>CGA</a:t>
            </a:r>
            <a:r>
              <a:rPr lang="en-US" sz="1600" dirty="0">
                <a:solidFill>
                  <a:srgbClr val="000000"/>
                </a:solidFill>
                <a:latin typeface="Calibri Light" panose="020F0302020204030204" pitchFamily="34" charset="0"/>
                <a:cs typeface="Calibri Light" panose="020F0302020204030204" pitchFamily="34" charset="0"/>
              </a:rPr>
              <a:t> must be tracked on the </a:t>
            </a:r>
            <a:r>
              <a:rPr lang="en-US" sz="1600" dirty="0" err="1">
                <a:solidFill>
                  <a:srgbClr val="000000"/>
                </a:solidFill>
                <a:latin typeface="Calibri Light" panose="020F0302020204030204" pitchFamily="34" charset="0"/>
                <a:cs typeface="Calibri Light" panose="020F0302020204030204" pitchFamily="34" charset="0"/>
              </a:rPr>
              <a:t>CGA</a:t>
            </a:r>
            <a:r>
              <a:rPr lang="en-US" sz="1600" dirty="0">
                <a:solidFill>
                  <a:srgbClr val="000000"/>
                </a:solidFill>
                <a:latin typeface="Calibri Light" panose="020F0302020204030204" pitchFamily="34" charset="0"/>
                <a:cs typeface="Calibri Light" panose="020F0302020204030204" pitchFamily="34" charset="0"/>
              </a:rPr>
              <a:t> form.</a:t>
            </a:r>
            <a:endParaRPr lang="en-US" sz="1600" dirty="0">
              <a:latin typeface="Calibri Light" panose="020F0302020204030204" pitchFamily="34" charset="0"/>
              <a:cs typeface="Calibri Light" panose="020F0302020204030204" pitchFamily="34" charset="0"/>
            </a:endParaRPr>
          </a:p>
          <a:p>
            <a:pPr marL="0" indent="0" algn="just">
              <a:buFont typeface="Arial" panose="020B0604020202020204" pitchFamily="34" charset="0"/>
              <a:buNone/>
              <a:defRPr/>
            </a:pPr>
            <a:r>
              <a:rPr lang="en-US" sz="1600" dirty="0"/>
              <a:t> </a:t>
            </a:r>
            <a:br>
              <a:rPr lang="en-US" sz="1200" dirty="0"/>
            </a:br>
            <a:endParaRPr lang="en-US" sz="1200" dirty="0">
              <a:cs typeface="Calibri"/>
            </a:endParaRPr>
          </a:p>
          <a:p>
            <a:pPr>
              <a:defRPr/>
            </a:pPr>
            <a:endParaRPr lang="en-US" sz="1600" dirty="0">
              <a:cs typeface="Calibri"/>
            </a:endParaRPr>
          </a:p>
        </p:txBody>
      </p:sp>
      <p:sp>
        <p:nvSpPr>
          <p:cNvPr id="5" name="TextBox 4">
            <a:extLst>
              <a:ext uri="{FF2B5EF4-FFF2-40B4-BE49-F238E27FC236}">
                <a16:creationId xmlns:a16="http://schemas.microsoft.com/office/drawing/2014/main" id="{032F3E4E-D7E5-4860-F546-CA2E4D8EF663}"/>
              </a:ext>
            </a:extLst>
          </p:cNvPr>
          <p:cNvSpPr txBox="1"/>
          <p:nvPr/>
        </p:nvSpPr>
        <p:spPr>
          <a:xfrm>
            <a:off x="-1" y="6614583"/>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Calibri"/>
                <a:ea typeface="Calibri"/>
                <a:cs typeface="Calibri"/>
              </a:rPr>
              <a:t>Preamble 5.1.168</a:t>
            </a:r>
            <a:endParaRPr lang="en-US"/>
          </a:p>
        </p:txBody>
      </p:sp>
    </p:spTree>
    <p:extLst>
      <p:ext uri="{BB962C8B-B14F-4D97-AF65-F5344CB8AC3E}">
        <p14:creationId xmlns:p14="http://schemas.microsoft.com/office/powerpoint/2010/main" val="25441898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Common Billing Errors</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Content Placeholder 2">
            <a:extLst>
              <a:ext uri="{FF2B5EF4-FFF2-40B4-BE49-F238E27FC236}">
                <a16:creationId xmlns:a16="http://schemas.microsoft.com/office/drawing/2014/main" id="{4C92D2BA-F202-5409-0753-EB15D61F1624}"/>
              </a:ext>
            </a:extLst>
          </p:cNvPr>
          <p:cNvSpPr txBox="1">
            <a:spLocks/>
          </p:cNvSpPr>
          <p:nvPr/>
        </p:nvSpPr>
        <p:spPr>
          <a:xfrm>
            <a:off x="838200" y="1690688"/>
            <a:ext cx="8496367" cy="46010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lnSpc>
                <a:spcPct val="150000"/>
              </a:lnSpc>
            </a:pPr>
            <a:r>
              <a:rPr lang="en-CA" altLang="en-US" sz="1600" dirty="0">
                <a:latin typeface="Calibri Light" panose="020F0302020204030204" pitchFamily="34" charset="0"/>
                <a:cs typeface="Calibri Light" panose="020F0302020204030204" pitchFamily="34" charset="0"/>
              </a:rPr>
              <a:t>No/lack of documentation (</a:t>
            </a:r>
            <a:r>
              <a:rPr lang="en-CA" sz="1600" dirty="0">
                <a:latin typeface="Calibri Light" panose="020F0302020204030204" pitchFamily="34" charset="0"/>
                <a:ea typeface="+mn-lt"/>
                <a:cs typeface="Calibri Light" panose="020F0302020204030204" pitchFamily="34" charset="0"/>
              </a:rPr>
              <a:t>other than recording diagnosis)</a:t>
            </a:r>
            <a:endParaRPr lang="en-CA" sz="1600" dirty="0">
              <a:latin typeface="Calibri Light" panose="020F0302020204030204" pitchFamily="34" charset="0"/>
              <a:cs typeface="Calibri Light" panose="020F0302020204030204" pitchFamily="34" charset="0"/>
            </a:endParaRPr>
          </a:p>
          <a:p>
            <a:pPr lvl="1" algn="just">
              <a:lnSpc>
                <a:spcPct val="150000"/>
              </a:lnSpc>
              <a:buFont typeface="Wingdings" panose="020B0604020202020204" pitchFamily="34" charset="0"/>
              <a:buChar char="v"/>
            </a:pPr>
            <a:r>
              <a:rPr lang="en-CA" sz="1600" dirty="0">
                <a:latin typeface="Calibri Light" panose="020F0302020204030204" pitchFamily="34" charset="0"/>
                <a:cs typeface="Calibri Light" panose="020F0302020204030204" pitchFamily="34" charset="0"/>
              </a:rPr>
              <a:t>Documentation does not provide specifics of the visit/discussion/management plan etc.</a:t>
            </a:r>
          </a:p>
          <a:p>
            <a:pPr lvl="1" algn="just">
              <a:lnSpc>
                <a:spcPct val="150000"/>
              </a:lnSpc>
              <a:buFont typeface="Wingdings" panose="020B0604020202020204" pitchFamily="34" charset="0"/>
              <a:buChar char="v"/>
            </a:pPr>
            <a:r>
              <a:rPr lang="en-CA" sz="1600" dirty="0">
                <a:latin typeface="Calibri Light" panose="020F0302020204030204" pitchFamily="34" charset="0"/>
                <a:cs typeface="Calibri Light" panose="020F0302020204030204" pitchFamily="34" charset="0"/>
              </a:rPr>
              <a:t>Documentation missing sign-off or sign-off completed by a person other than the physician</a:t>
            </a:r>
          </a:p>
          <a:p>
            <a:pPr marL="285750" indent="-285750" algn="just">
              <a:lnSpc>
                <a:spcPct val="150000"/>
              </a:lnSpc>
            </a:pPr>
            <a:r>
              <a:rPr lang="en-CA" altLang="en-US" sz="1600" dirty="0">
                <a:latin typeface="Calibri Light" panose="020F0302020204030204" pitchFamily="34" charset="0"/>
                <a:cs typeface="Calibri Light" panose="020F0302020204030204" pitchFamily="34" charset="0"/>
              </a:rPr>
              <a:t>Lack of start and finish times for timed-based services</a:t>
            </a:r>
          </a:p>
          <a:p>
            <a:pPr marL="285750" indent="-285750" algn="just">
              <a:lnSpc>
                <a:spcPct val="150000"/>
              </a:lnSpc>
            </a:pPr>
            <a:r>
              <a:rPr lang="en-CA" altLang="en-US" sz="1600" dirty="0">
                <a:latin typeface="Calibri Light" panose="020F0302020204030204" pitchFamily="34" charset="0"/>
                <a:cs typeface="Calibri Light" panose="020F0302020204030204" pitchFamily="34" charset="0"/>
              </a:rPr>
              <a:t>Billing for prescriptions without an assessment of the patient (excl. TPR1)</a:t>
            </a:r>
          </a:p>
          <a:p>
            <a:pPr marL="285750" indent="-285750" algn="just">
              <a:lnSpc>
                <a:spcPct val="150000"/>
              </a:lnSpc>
            </a:pPr>
            <a:r>
              <a:rPr lang="en-CA" altLang="en-US" sz="1600" dirty="0">
                <a:latin typeface="Calibri Light" panose="020F0302020204030204" pitchFamily="34" charset="0"/>
                <a:cs typeface="Calibri Light" panose="020F0302020204030204" pitchFamily="34" charset="0"/>
              </a:rPr>
              <a:t>Billing for the work of other practitioners</a:t>
            </a:r>
          </a:p>
          <a:p>
            <a:pPr marL="285750" indent="-285750" algn="just">
              <a:lnSpc>
                <a:spcPct val="150000"/>
              </a:lnSpc>
            </a:pPr>
            <a:r>
              <a:rPr lang="en-CA" sz="1600" dirty="0">
                <a:latin typeface="Calibri Light" panose="020F0302020204030204" pitchFamily="34" charset="0"/>
                <a:ea typeface="+mn-lt"/>
                <a:cs typeface="Calibri Light" panose="020F0302020204030204" pitchFamily="34" charset="0"/>
              </a:rPr>
              <a:t>Billing a visit when only a procedure or injection was carried out</a:t>
            </a:r>
          </a:p>
          <a:p>
            <a:pPr marL="285750" indent="-285750" algn="just">
              <a:lnSpc>
                <a:spcPct val="150000"/>
              </a:lnSpc>
            </a:pPr>
            <a:r>
              <a:rPr lang="en-CA" sz="1600" dirty="0">
                <a:latin typeface="Calibri Light" panose="020F0302020204030204" pitchFamily="34" charset="0"/>
                <a:ea typeface="+mn-lt"/>
                <a:cs typeface="Calibri Light" panose="020F0302020204030204" pitchFamily="34" charset="0"/>
              </a:rPr>
              <a:t>Billing for uninsured services: </a:t>
            </a:r>
          </a:p>
          <a:p>
            <a:pPr lvl="1" indent="-285750" algn="just">
              <a:lnSpc>
                <a:spcPct val="150000"/>
              </a:lnSpc>
              <a:buFont typeface="Wingdings" panose="020B0604020202020204" pitchFamily="34" charset="0"/>
              <a:buChar char="v"/>
            </a:pPr>
            <a:r>
              <a:rPr lang="en-CA" sz="1600" dirty="0">
                <a:latin typeface="Calibri Light" panose="020F0302020204030204" pitchFamily="34" charset="0"/>
                <a:ea typeface="+mn-lt"/>
                <a:cs typeface="Calibri Light" panose="020F0302020204030204" pitchFamily="34" charset="0"/>
              </a:rPr>
              <a:t>Third party requests, uninsured warts, services of other providers, alternative therapies.</a:t>
            </a:r>
          </a:p>
          <a:p>
            <a:pPr marL="0" indent="0" algn="just">
              <a:lnSpc>
                <a:spcPct val="150000"/>
              </a:lnSpc>
              <a:buFont typeface="Arial" panose="020B0604020202020204" pitchFamily="34" charset="0"/>
              <a:buNone/>
            </a:pPr>
            <a:endParaRPr lang="en-CA" sz="1600" dirty="0">
              <a:cs typeface="Calibri"/>
            </a:endParaRPr>
          </a:p>
          <a:p>
            <a:pPr marL="0" indent="0">
              <a:lnSpc>
                <a:spcPct val="150000"/>
              </a:lnSpc>
              <a:buFont typeface="Arial" panose="020B0604020202020204" pitchFamily="34" charset="0"/>
              <a:buNone/>
            </a:pPr>
            <a:endParaRPr lang="en-CA" sz="1600" dirty="0">
              <a:cs typeface="Calibri"/>
            </a:endParaRPr>
          </a:p>
          <a:p>
            <a:pPr marL="285750" indent="-285750"/>
            <a:endParaRPr lang="en-CA" sz="1600" dirty="0">
              <a:cs typeface="Calibri"/>
            </a:endParaRPr>
          </a:p>
        </p:txBody>
      </p:sp>
    </p:spTree>
    <p:extLst>
      <p:ext uri="{BB962C8B-B14F-4D97-AF65-F5344CB8AC3E}">
        <p14:creationId xmlns:p14="http://schemas.microsoft.com/office/powerpoint/2010/main" val="5232866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Take Home Messages</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Content Placeholder 2">
            <a:extLst>
              <a:ext uri="{FF2B5EF4-FFF2-40B4-BE49-F238E27FC236}">
                <a16:creationId xmlns:a16="http://schemas.microsoft.com/office/drawing/2014/main" id="{A199C5F9-D09B-D5E8-7035-58B630C63D95}"/>
              </a:ext>
            </a:extLst>
          </p:cNvPr>
          <p:cNvSpPr txBox="1">
            <a:spLocks/>
          </p:cNvSpPr>
          <p:nvPr/>
        </p:nvSpPr>
        <p:spPr>
          <a:xfrm>
            <a:off x="973353" y="1768876"/>
            <a:ext cx="8357077" cy="43164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charset="0"/>
              <a:buChar char="•"/>
              <a:defRPr/>
            </a:pPr>
            <a:r>
              <a:rPr lang="en-CA" sz="1600" dirty="0">
                <a:latin typeface="Calibri Light" panose="020F0302020204030204" pitchFamily="34" charset="0"/>
                <a:cs typeface="Calibri Light" panose="020F0302020204030204" pitchFamily="34" charset="0"/>
              </a:rPr>
              <a:t>Know the Preamble</a:t>
            </a:r>
          </a:p>
          <a:p>
            <a:pPr>
              <a:buFont typeface="Arial" charset="0"/>
              <a:buChar char="•"/>
              <a:defRPr/>
            </a:pPr>
            <a:endParaRPr lang="en-CA" sz="1600" dirty="0">
              <a:latin typeface="Calibri Light" panose="020F0302020204030204" pitchFamily="34" charset="0"/>
              <a:cs typeface="Calibri Light" panose="020F0302020204030204" pitchFamily="34" charset="0"/>
            </a:endParaRPr>
          </a:p>
          <a:p>
            <a:pPr>
              <a:buFont typeface="Arial" charset="0"/>
              <a:buChar char="•"/>
              <a:defRPr/>
            </a:pPr>
            <a:r>
              <a:rPr lang="en-CA" sz="1600" dirty="0">
                <a:latin typeface="Calibri Light" panose="020F0302020204030204" pitchFamily="34" charset="0"/>
                <a:cs typeface="Calibri Light" panose="020F0302020204030204" pitchFamily="34" charset="0"/>
              </a:rPr>
              <a:t>Read the Bulletins</a:t>
            </a:r>
          </a:p>
          <a:p>
            <a:pPr>
              <a:buFont typeface="Arial" charset="0"/>
              <a:buChar char="•"/>
              <a:defRPr/>
            </a:pPr>
            <a:endParaRPr lang="en-CA" sz="1600" dirty="0">
              <a:latin typeface="Calibri Light" panose="020F0302020204030204" pitchFamily="34" charset="0"/>
              <a:cs typeface="Calibri Light" panose="020F0302020204030204" pitchFamily="34" charset="0"/>
            </a:endParaRPr>
          </a:p>
          <a:p>
            <a:pPr>
              <a:buFont typeface="Arial" charset="0"/>
              <a:buChar char="•"/>
              <a:defRPr/>
            </a:pPr>
            <a:r>
              <a:rPr lang="en-CA" sz="1600" dirty="0">
                <a:latin typeface="Calibri Light" panose="020F0302020204030204" pitchFamily="34" charset="0"/>
                <a:cs typeface="Calibri Light" panose="020F0302020204030204" pitchFamily="34" charset="0"/>
              </a:rPr>
              <a:t>Ask questions if in doubt or unsure of appropriate billing</a:t>
            </a:r>
          </a:p>
          <a:p>
            <a:pPr>
              <a:buFont typeface="Arial" charset="0"/>
              <a:buChar char="•"/>
              <a:defRPr/>
            </a:pPr>
            <a:endParaRPr lang="en-CA" sz="1600" dirty="0">
              <a:latin typeface="Calibri Light" panose="020F0302020204030204" pitchFamily="34" charset="0"/>
              <a:cs typeface="Calibri Light" panose="020F0302020204030204" pitchFamily="34" charset="0"/>
            </a:endParaRPr>
          </a:p>
          <a:p>
            <a:pPr>
              <a:buFont typeface="Arial" charset="0"/>
              <a:buChar char="•"/>
              <a:defRPr/>
            </a:pPr>
            <a:r>
              <a:rPr lang="en-CA" sz="1600" dirty="0">
                <a:latin typeface="Calibri Light" panose="020F0302020204030204" pitchFamily="34" charset="0"/>
                <a:cs typeface="Calibri Light" panose="020F0302020204030204" pitchFamily="34" charset="0"/>
              </a:rPr>
              <a:t>Know what your billing clerk is submitting for each service</a:t>
            </a:r>
          </a:p>
          <a:p>
            <a:pPr>
              <a:buFont typeface="Arial" charset="0"/>
              <a:buChar char="•"/>
              <a:defRPr/>
            </a:pPr>
            <a:endParaRPr lang="en-CA" sz="1600" dirty="0">
              <a:latin typeface="Calibri Light" panose="020F0302020204030204" pitchFamily="34" charset="0"/>
              <a:cs typeface="Calibri Light" panose="020F0302020204030204" pitchFamily="34" charset="0"/>
            </a:endParaRPr>
          </a:p>
          <a:p>
            <a:pPr>
              <a:buFont typeface="Arial" charset="0"/>
              <a:buChar char="•"/>
              <a:defRPr/>
            </a:pPr>
            <a:r>
              <a:rPr lang="en-CA" sz="1600" dirty="0">
                <a:latin typeface="Calibri Light" panose="020F0302020204030204" pitchFamily="34" charset="0"/>
                <a:cs typeface="Calibri Light" panose="020F0302020204030204" pitchFamily="34" charset="0"/>
              </a:rPr>
              <a:t>Review your adjudication responses regularly </a:t>
            </a:r>
          </a:p>
          <a:p>
            <a:pPr>
              <a:buFont typeface="Arial" charset="0"/>
              <a:buChar char="•"/>
              <a:defRPr/>
            </a:pPr>
            <a:endParaRPr lang="en-CA" sz="1600" dirty="0">
              <a:latin typeface="Calibri Light" panose="020F0302020204030204" pitchFamily="34" charset="0"/>
              <a:cs typeface="Calibri Light" panose="020F0302020204030204" pitchFamily="34" charset="0"/>
            </a:endParaRPr>
          </a:p>
          <a:p>
            <a:pPr>
              <a:buFont typeface="Arial" charset="0"/>
              <a:buChar char="•"/>
              <a:defRPr/>
            </a:pPr>
            <a:r>
              <a:rPr lang="en-CA" sz="1600" dirty="0">
                <a:latin typeface="Calibri Light" panose="020F0302020204030204" pitchFamily="34" charset="0"/>
                <a:cs typeface="Calibri Light" panose="020F0302020204030204" pitchFamily="34" charset="0"/>
              </a:rPr>
              <a:t>Documentation, documentation, documentation</a:t>
            </a:r>
          </a:p>
          <a:p>
            <a:pPr>
              <a:buFont typeface="Arial" charset="0"/>
              <a:buChar char="•"/>
              <a:defRPr/>
            </a:pPr>
            <a:endParaRPr lang="en-CA" sz="1600" dirty="0">
              <a:latin typeface="Calibri Light" panose="020F0302020204030204" pitchFamily="34" charset="0"/>
              <a:cs typeface="Calibri Light" panose="020F0302020204030204" pitchFamily="34" charset="0"/>
            </a:endParaRPr>
          </a:p>
          <a:p>
            <a:pPr>
              <a:buFont typeface="Arial" charset="0"/>
              <a:buChar char="•"/>
              <a:defRPr/>
            </a:pPr>
            <a:r>
              <a:rPr lang="en-CA" sz="1600" dirty="0">
                <a:latin typeface="Calibri Light" panose="020F0302020204030204" pitchFamily="34" charset="0"/>
                <a:cs typeface="Calibri Light" panose="020F0302020204030204" pitchFamily="34" charset="0"/>
              </a:rPr>
              <a:t>Physicians are responsible for their billing</a:t>
            </a:r>
          </a:p>
          <a:p>
            <a:pPr>
              <a:buFont typeface="Arial" charset="0"/>
              <a:buChar char="•"/>
              <a:defRPr/>
            </a:pPr>
            <a:endParaRPr lang="en-CA" sz="1000" dirty="0">
              <a:cs typeface="Calibri"/>
            </a:endParaRPr>
          </a:p>
          <a:p>
            <a:pPr marL="0" indent="0">
              <a:buFont typeface="Arial" panose="020B0604020202020204" pitchFamily="34" charset="0"/>
              <a:buNone/>
              <a:defRPr/>
            </a:pPr>
            <a:endParaRPr lang="en-CA" dirty="0">
              <a:cs typeface="Calibri"/>
            </a:endParaRPr>
          </a:p>
        </p:txBody>
      </p:sp>
    </p:spTree>
    <p:extLst>
      <p:ext uri="{BB962C8B-B14F-4D97-AF65-F5344CB8AC3E}">
        <p14:creationId xmlns:p14="http://schemas.microsoft.com/office/powerpoint/2010/main" val="24599244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Physician Agreement Incentive Programs</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5" name="Content Placeholder 2">
            <a:extLst>
              <a:ext uri="{FF2B5EF4-FFF2-40B4-BE49-F238E27FC236}">
                <a16:creationId xmlns:a16="http://schemas.microsoft.com/office/drawing/2014/main" id="{20C01FB4-0E3A-8F23-550E-2628D0236385}"/>
              </a:ext>
            </a:extLst>
          </p:cNvPr>
          <p:cNvSpPr txBox="1">
            <a:spLocks/>
          </p:cNvSpPr>
          <p:nvPr/>
        </p:nvSpPr>
        <p:spPr>
          <a:xfrm>
            <a:off x="838200" y="1887041"/>
            <a:ext cx="6205151" cy="43123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600" dirty="0">
                <a:latin typeface="Calibri Light" panose="020F0302020204030204" pitchFamily="34" charset="0"/>
                <a:cs typeface="Calibri Light" panose="020F0302020204030204" pitchFamily="34" charset="0"/>
              </a:rPr>
              <a:t>CME (continuing medical education)</a:t>
            </a:r>
          </a:p>
          <a:p>
            <a:pPr>
              <a:defRPr/>
            </a:pPr>
            <a:r>
              <a:rPr lang="en-US" sz="1600" dirty="0">
                <a:latin typeface="Calibri Light" panose="020F0302020204030204" pitchFamily="34" charset="0"/>
                <a:cs typeface="Calibri Light" panose="020F0302020204030204" pitchFamily="34" charset="0"/>
              </a:rPr>
              <a:t>EMR A</a:t>
            </a:r>
          </a:p>
          <a:p>
            <a:pPr>
              <a:defRPr/>
            </a:pPr>
            <a:r>
              <a:rPr lang="en-US" sz="1600" dirty="0">
                <a:latin typeface="Calibri Light" panose="020F0302020204030204" pitchFamily="34" charset="0"/>
                <a:cs typeface="Calibri Light" panose="020F0302020204030204" pitchFamily="34" charset="0"/>
              </a:rPr>
              <a:t>EMR B &amp; EMR C   (rolled into LFM)</a:t>
            </a:r>
          </a:p>
          <a:p>
            <a:pPr>
              <a:defRPr/>
            </a:pPr>
            <a:r>
              <a:rPr lang="en-US" sz="1600" dirty="0">
                <a:latin typeface="Calibri Light" panose="020F0302020204030204" pitchFamily="34" charset="0"/>
                <a:cs typeface="Calibri Light" panose="020F0302020204030204" pitchFamily="34" charset="0"/>
              </a:rPr>
              <a:t>GP Surgical Assist Incentive</a:t>
            </a:r>
          </a:p>
          <a:p>
            <a:pPr>
              <a:defRPr/>
            </a:pPr>
            <a:r>
              <a:rPr lang="en-US" sz="1600" dirty="0">
                <a:latin typeface="Calibri Light" panose="020F0302020204030204" pitchFamily="34" charset="0"/>
                <a:cs typeface="Calibri Light" panose="020F0302020204030204" pitchFamily="34" charset="0"/>
              </a:rPr>
              <a:t>Collaborative Practice Incentive Program (</a:t>
            </a:r>
            <a:r>
              <a:rPr lang="en-US" sz="1600" dirty="0" err="1">
                <a:latin typeface="Calibri Light" panose="020F0302020204030204" pitchFamily="34" charset="0"/>
                <a:cs typeface="Calibri Light" panose="020F0302020204030204" pitchFamily="34" charset="0"/>
              </a:rPr>
              <a:t>CPIP</a:t>
            </a:r>
            <a:r>
              <a:rPr lang="en-US" sz="1600" dirty="0">
                <a:latin typeface="Calibri Light" panose="020F0302020204030204" pitchFamily="34" charset="0"/>
                <a:cs typeface="Calibri Light" panose="020F0302020204030204" pitchFamily="34" charset="0"/>
              </a:rPr>
              <a:t>) (rolled into LFM)</a:t>
            </a:r>
          </a:p>
          <a:p>
            <a:pPr>
              <a:defRPr/>
            </a:pPr>
            <a:r>
              <a:rPr lang="en-US" sz="1600" dirty="0">
                <a:latin typeface="Calibri Light" panose="020F0302020204030204" pitchFamily="34" charset="0"/>
                <a:cs typeface="Calibri Light" panose="020F0302020204030204" pitchFamily="34" charset="0"/>
              </a:rPr>
              <a:t>CMPA Rebate</a:t>
            </a:r>
          </a:p>
          <a:p>
            <a:pPr>
              <a:defRPr/>
            </a:pPr>
            <a:r>
              <a:rPr lang="en-US" sz="1600" dirty="0">
                <a:latin typeface="Calibri Light" panose="020F0302020204030204" pitchFamily="34" charset="0"/>
                <a:cs typeface="Calibri Light" panose="020F0302020204030204" pitchFamily="34" charset="0"/>
              </a:rPr>
              <a:t>Annual Preceptor Stipend</a:t>
            </a:r>
          </a:p>
          <a:p>
            <a:pPr>
              <a:defRPr/>
            </a:pPr>
            <a:r>
              <a:rPr lang="en-US" sz="1600" dirty="0">
                <a:latin typeface="Calibri Light" panose="020F0302020204030204" pitchFamily="34" charset="0"/>
                <a:cs typeface="Calibri Light" panose="020F0302020204030204" pitchFamily="34" charset="0"/>
              </a:rPr>
              <a:t>Physician Retirement Fund</a:t>
            </a:r>
          </a:p>
          <a:p>
            <a:pPr>
              <a:defRPr/>
            </a:pPr>
            <a:endParaRPr lang="en-US"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AB13E8BA-D888-BAC3-A7E0-2DD90173BE53}"/>
              </a:ext>
            </a:extLst>
          </p:cNvPr>
          <p:cNvSpPr txBox="1"/>
          <p:nvPr/>
        </p:nvSpPr>
        <p:spPr>
          <a:xfrm>
            <a:off x="4349580" y="4921874"/>
            <a:ext cx="5138350" cy="1077218"/>
          </a:xfrm>
          <a:prstGeom prst="rect">
            <a:avLst/>
          </a:prstGeom>
          <a:noFill/>
        </p:spPr>
        <p:txBody>
          <a:bodyPr wrap="square">
            <a:spAutoFit/>
          </a:bodyPr>
          <a:lstStyle/>
          <a:p>
            <a:pPr marL="0" indent="0">
              <a:buFont typeface="Arial" panose="020B0604020202020204" pitchFamily="34" charset="0"/>
              <a:buNone/>
              <a:defRPr/>
            </a:pPr>
            <a:r>
              <a:rPr lang="en-US" sz="1600" dirty="0">
                <a:latin typeface="Calibri Light" panose="020F0302020204030204" pitchFamily="34" charset="0"/>
                <a:ea typeface="+mn-lt"/>
                <a:cs typeface="Calibri Light" panose="020F0302020204030204" pitchFamily="34" charset="0"/>
                <a:hlinkClick r:id="rId4"/>
              </a:rPr>
              <a:t>Physician Agreement | Doctors Nova Scotia (doctorsns.com)</a:t>
            </a:r>
            <a:endParaRPr lang="en-US" sz="1600" dirty="0">
              <a:latin typeface="Calibri Light" panose="020F0302020204030204" pitchFamily="34" charset="0"/>
              <a:cs typeface="Calibri Light" panose="020F0302020204030204" pitchFamily="34" charset="0"/>
            </a:endParaRPr>
          </a:p>
          <a:p>
            <a:pPr marL="0" indent="0">
              <a:buFont typeface="Arial" panose="020B0604020202020204" pitchFamily="34" charset="0"/>
              <a:buNone/>
              <a:defRPr/>
            </a:pPr>
            <a:endParaRPr lang="en-US" sz="1600" dirty="0">
              <a:latin typeface="Calibri Light" panose="020F0302020204030204" pitchFamily="34" charset="0"/>
              <a:cs typeface="Calibri Light" panose="020F0302020204030204" pitchFamily="34" charset="0"/>
            </a:endParaRPr>
          </a:p>
          <a:p>
            <a:pPr marL="0" indent="0">
              <a:buFont typeface="Arial" panose="020B0604020202020204" pitchFamily="34" charset="0"/>
              <a:buNone/>
              <a:defRPr/>
            </a:pPr>
            <a:r>
              <a:rPr lang="en-US" sz="1600" dirty="0">
                <a:latin typeface="Calibri Light" panose="020F0302020204030204" pitchFamily="34" charset="0"/>
                <a:cs typeface="Calibri Light" panose="020F0302020204030204" pitchFamily="34" charset="0"/>
              </a:rPr>
              <a:t>Email: </a:t>
            </a:r>
            <a:r>
              <a:rPr lang="en-US" sz="1600" dirty="0">
                <a:latin typeface="Calibri Light" panose="020F0302020204030204" pitchFamily="34" charset="0"/>
                <a:cs typeface="Calibri Light" panose="020F0302020204030204" pitchFamily="34" charset="0"/>
                <a:hlinkClick r:id="rId5"/>
              </a:rPr>
              <a:t>physicianagreement@novascotia.ca</a:t>
            </a:r>
            <a:endParaRPr lang="en-US" sz="1600" dirty="0">
              <a:latin typeface="Calibri Light" panose="020F0302020204030204" pitchFamily="34" charset="0"/>
              <a:cs typeface="Calibri Light" panose="020F0302020204030204" pitchFamily="34" charset="0"/>
            </a:endParaRPr>
          </a:p>
          <a:p>
            <a:pPr marL="0" indent="0">
              <a:buFont typeface="Arial" panose="020B0604020202020204" pitchFamily="34" charset="0"/>
              <a:buNone/>
              <a:defRPr/>
            </a:pPr>
            <a:r>
              <a:rPr lang="en-US" sz="1600" dirty="0">
                <a:latin typeface="Calibri Light" panose="020F0302020204030204" pitchFamily="34" charset="0"/>
                <a:cs typeface="Calibri Light" panose="020F0302020204030204" pitchFamily="34" charset="0"/>
                <a:hlinkClick r:id="rId6"/>
              </a:rPr>
              <a:t>retirement.fund@novascotia.ca</a:t>
            </a:r>
            <a:r>
              <a:rPr lang="en-US" sz="1600" dirty="0">
                <a:latin typeface="Calibri Light" panose="020F0302020204030204" pitchFamily="34" charset="0"/>
                <a:cs typeface="Calibri Light" panose="020F0302020204030204" pitchFamily="34" charset="0"/>
              </a:rPr>
              <a:t>    </a:t>
            </a:r>
            <a:r>
              <a:rPr lang="en-US" sz="1600" dirty="0">
                <a:latin typeface="Calibri Light" panose="020F0302020204030204" pitchFamily="34" charset="0"/>
                <a:cs typeface="Calibri Light" panose="020F0302020204030204" pitchFamily="34" charset="0"/>
                <a:hlinkClick r:id="rId7"/>
              </a:rPr>
              <a:t>CMPA@medavie.ca</a:t>
            </a:r>
            <a:r>
              <a:rPr lang="en-US" sz="1600" dirty="0">
                <a:latin typeface="Calibri Light" panose="020F0302020204030204" pitchFamily="34" charset="0"/>
                <a:cs typeface="Calibri Light" panose="020F0302020204030204" pitchFamily="34" charset="0"/>
              </a:rPr>
              <a:t> </a:t>
            </a:r>
          </a:p>
        </p:txBody>
      </p:sp>
    </p:spTree>
    <p:extLst>
      <p:ext uri="{BB962C8B-B14F-4D97-AF65-F5344CB8AC3E}">
        <p14:creationId xmlns:p14="http://schemas.microsoft.com/office/powerpoint/2010/main" val="2862135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Contacts</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Content Placeholder 2">
            <a:extLst>
              <a:ext uri="{FF2B5EF4-FFF2-40B4-BE49-F238E27FC236}">
                <a16:creationId xmlns:a16="http://schemas.microsoft.com/office/drawing/2014/main" id="{691F5AD5-9960-2C74-56BE-4E3D43011C02}"/>
              </a:ext>
            </a:extLst>
          </p:cNvPr>
          <p:cNvSpPr txBox="1">
            <a:spLocks/>
          </p:cNvSpPr>
          <p:nvPr/>
        </p:nvSpPr>
        <p:spPr bwMode="auto">
          <a:xfrm>
            <a:off x="1074308" y="1738006"/>
            <a:ext cx="5066650" cy="4860260"/>
          </a:xfrm>
          <a:prstGeom prst="rect">
            <a:avLst/>
          </a:prstGeom>
          <a:noFill/>
          <a:ln>
            <a:noFill/>
          </a:ln>
        </p:spPr>
        <p:txBody>
          <a:bodyPr lIns="91440" tIns="45720" rIns="91440" bIns="45720" anchor="t"/>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lnSpc>
                <a:spcPct val="85000"/>
              </a:lnSpc>
              <a:buFont typeface="Arial"/>
              <a:buChar char="•"/>
              <a:defRPr/>
            </a:pPr>
            <a:endParaRPr lang="en-US" sz="1600" dirty="0">
              <a:solidFill>
                <a:srgbClr val="000000"/>
              </a:solidFill>
              <a:latin typeface="Calibri Light" panose="020F0302020204030204" pitchFamily="34" charset="0"/>
              <a:ea typeface="ＭＳ Ｐゴシック"/>
              <a:cs typeface="Calibri Light" panose="020F0302020204030204" pitchFamily="34" charset="0"/>
            </a:endParaRPr>
          </a:p>
          <a:p>
            <a:pPr>
              <a:lnSpc>
                <a:spcPct val="85000"/>
              </a:lnSpc>
              <a:buFont typeface="Arial"/>
              <a:buChar char="•"/>
              <a:defRPr/>
            </a:pPr>
            <a:r>
              <a:rPr lang="en-US" sz="1400" u="sng" dirty="0">
                <a:latin typeface="Calibri Light" panose="020F0302020204030204" pitchFamily="34" charset="0"/>
                <a:ea typeface="ＭＳ Ｐゴシック"/>
                <a:cs typeface="Calibri Light" panose="020F0302020204030204" pitchFamily="34" charset="0"/>
              </a:rPr>
              <a:t>Medical Services Insurance (MSI)</a:t>
            </a:r>
            <a:endParaRPr lang="en-US" sz="1400" u="sng" dirty="0">
              <a:latin typeface="Calibri Light" panose="020F0302020204030204" pitchFamily="34" charset="0"/>
              <a:ea typeface="+mn-lt"/>
              <a:cs typeface="Calibri Light" panose="020F0302020204030204" pitchFamily="34" charset="0"/>
            </a:endParaRPr>
          </a:p>
          <a:p>
            <a:pPr marL="0" indent="0">
              <a:lnSpc>
                <a:spcPct val="85000"/>
              </a:lnSpc>
              <a:buNone/>
              <a:defRPr/>
            </a:pPr>
            <a:r>
              <a:rPr lang="en-CA" sz="1400" dirty="0">
                <a:solidFill>
                  <a:schemeClr val="tx2"/>
                </a:solidFill>
                <a:latin typeface="Calibri Light" panose="020F0302020204030204" pitchFamily="34" charset="0"/>
                <a:ea typeface="ＭＳ Ｐゴシック"/>
                <a:cs typeface="Calibri Light" panose="020F0302020204030204" pitchFamily="34" charset="0"/>
              </a:rPr>
              <a:t>Should you have any questions or uncertainty regarding </a:t>
            </a:r>
            <a:endParaRPr lang="en-US" sz="1400" dirty="0">
              <a:solidFill>
                <a:schemeClr val="tx2"/>
              </a:solidFill>
              <a:latin typeface="Calibri Light" panose="020F0302020204030204" pitchFamily="34" charset="0"/>
              <a:ea typeface="ＭＳ Ｐゴシック"/>
              <a:cs typeface="Calibri Light" panose="020F0302020204030204" pitchFamily="34" charset="0"/>
            </a:endParaRPr>
          </a:p>
          <a:p>
            <a:pPr marL="0" indent="0">
              <a:lnSpc>
                <a:spcPct val="85000"/>
              </a:lnSpc>
              <a:buNone/>
              <a:defRPr/>
            </a:pPr>
            <a:r>
              <a:rPr lang="en-CA" sz="1400" dirty="0">
                <a:solidFill>
                  <a:schemeClr val="tx2"/>
                </a:solidFill>
                <a:latin typeface="Calibri Light" panose="020F0302020204030204" pitchFamily="34" charset="0"/>
                <a:ea typeface="ＭＳ Ｐゴシック"/>
                <a:cs typeface="Calibri Light" panose="020F0302020204030204" pitchFamily="34" charset="0"/>
              </a:rPr>
              <a:t>billings, please contact MSI and seek clarification.</a:t>
            </a:r>
            <a:endParaRPr lang="en-US" sz="1400" dirty="0">
              <a:solidFill>
                <a:schemeClr val="tx2"/>
              </a:solidFill>
              <a:latin typeface="Calibri Light" panose="020F0302020204030204" pitchFamily="34" charset="0"/>
              <a:cs typeface="Calibri Light" panose="020F0302020204030204" pitchFamily="34" charset="0"/>
            </a:endParaRPr>
          </a:p>
          <a:p>
            <a:pPr lvl="1">
              <a:lnSpc>
                <a:spcPct val="85000"/>
              </a:lnSpc>
              <a:buFont typeface="Courier New,monospace"/>
              <a:buChar char="o"/>
              <a:defRPr/>
            </a:pPr>
            <a:r>
              <a:rPr lang="en-US" sz="1400" dirty="0">
                <a:solidFill>
                  <a:schemeClr val="tx2"/>
                </a:solidFill>
                <a:latin typeface="Calibri Light" panose="020F0302020204030204" pitchFamily="34" charset="0"/>
                <a:ea typeface="ＭＳ Ｐゴシック"/>
                <a:cs typeface="Calibri Light" panose="020F0302020204030204" pitchFamily="34" charset="0"/>
              </a:rPr>
              <a:t>902-496-7011 </a:t>
            </a:r>
          </a:p>
          <a:p>
            <a:pPr lvl="1">
              <a:lnSpc>
                <a:spcPct val="85000"/>
              </a:lnSpc>
              <a:buFont typeface="Courier New,monospace"/>
              <a:buChar char="o"/>
              <a:defRPr/>
            </a:pPr>
            <a:r>
              <a:rPr lang="en-US" sz="1400" dirty="0">
                <a:solidFill>
                  <a:schemeClr val="tx2"/>
                </a:solidFill>
                <a:latin typeface="Calibri Light" panose="020F0302020204030204" pitchFamily="34" charset="0"/>
                <a:ea typeface="ＭＳ Ｐゴシック"/>
                <a:cs typeface="Calibri Light" panose="020F0302020204030204" pitchFamily="34" charset="0"/>
              </a:rPr>
              <a:t>Toll-free: 1-866-553-0585</a:t>
            </a:r>
          </a:p>
          <a:p>
            <a:pPr lvl="1">
              <a:lnSpc>
                <a:spcPct val="85000"/>
              </a:lnSpc>
              <a:buFont typeface="Courier New,monospace"/>
              <a:buChar char="o"/>
              <a:defRPr/>
            </a:pPr>
            <a:r>
              <a:rPr lang="en-US" sz="1400" dirty="0">
                <a:solidFill>
                  <a:schemeClr val="tx2"/>
                </a:solidFill>
                <a:latin typeface="Calibri Light" panose="020F0302020204030204" pitchFamily="34" charset="0"/>
                <a:ea typeface="ＭＳ Ｐゴシック"/>
                <a:cs typeface="Calibri Light" panose="020F0302020204030204" pitchFamily="34" charset="0"/>
              </a:rPr>
              <a:t>Fax: 902-490-2275</a:t>
            </a:r>
          </a:p>
          <a:p>
            <a:pPr lvl="1">
              <a:lnSpc>
                <a:spcPct val="85000"/>
              </a:lnSpc>
              <a:buFont typeface="Courier New,monospace"/>
              <a:buChar char="o"/>
              <a:defRPr/>
            </a:pPr>
            <a:r>
              <a:rPr lang="en-US" sz="1400" dirty="0">
                <a:solidFill>
                  <a:schemeClr val="tx2"/>
                </a:solidFill>
                <a:latin typeface="Calibri Light" panose="020F0302020204030204" pitchFamily="34" charset="0"/>
                <a:ea typeface="ＭＳ Ｐゴシック"/>
                <a:cs typeface="Calibri Light" panose="020F0302020204030204" pitchFamily="34" charset="0"/>
                <a:hlinkClick r:id="rId4">
                  <a:extLst>
                    <a:ext uri="{A12FA001-AC4F-418D-AE19-62706E023703}">
                      <ahyp:hlinkClr xmlns:ahyp="http://schemas.microsoft.com/office/drawing/2018/hyperlinkcolor" val="tx"/>
                    </a:ext>
                  </a:extLst>
                </a:hlinkClick>
              </a:rPr>
              <a:t>msi_assessment@medavie.bluecross.ca</a:t>
            </a:r>
            <a:endParaRPr lang="en-US" sz="1400" dirty="0">
              <a:solidFill>
                <a:schemeClr val="tx2"/>
              </a:solidFill>
              <a:latin typeface="Calibri Light" panose="020F0302020204030204" pitchFamily="34" charset="0"/>
              <a:cs typeface="Calibri Light" panose="020F0302020204030204" pitchFamily="34" charset="0"/>
              <a:hlinkClick r:id="rId4">
                <a:extLst>
                  <a:ext uri="{A12FA001-AC4F-418D-AE19-62706E023703}">
                    <ahyp:hlinkClr xmlns:ahyp="http://schemas.microsoft.com/office/drawing/2018/hyperlinkcolor" val="tx"/>
                  </a:ext>
                </a:extLst>
              </a:hlinkClick>
            </a:endParaRPr>
          </a:p>
          <a:p>
            <a:pPr marL="457200" lvl="1" indent="0">
              <a:lnSpc>
                <a:spcPct val="85000"/>
              </a:lnSpc>
              <a:buNone/>
              <a:defRPr/>
            </a:pPr>
            <a:endParaRPr lang="en-US" sz="1400" dirty="0">
              <a:solidFill>
                <a:srgbClr val="000000"/>
              </a:solidFill>
              <a:latin typeface="Calibri Light" panose="020F0302020204030204" pitchFamily="34" charset="0"/>
              <a:ea typeface="ＭＳ Ｐゴシック"/>
              <a:cs typeface="Calibri Light" panose="020F0302020204030204" pitchFamily="34" charset="0"/>
            </a:endParaRPr>
          </a:p>
          <a:p>
            <a:pPr>
              <a:lnSpc>
                <a:spcPct val="85000"/>
              </a:lnSpc>
              <a:spcBef>
                <a:spcPct val="40000"/>
              </a:spcBef>
              <a:buFontTx/>
              <a:buChar char="•"/>
              <a:defRPr/>
            </a:pPr>
            <a:r>
              <a:rPr lang="en-US" altLang="en-US" sz="1400" u="sng" dirty="0">
                <a:solidFill>
                  <a:srgbClr val="000000"/>
                </a:solidFill>
                <a:latin typeface="Calibri Light" panose="020F0302020204030204" pitchFamily="34" charset="0"/>
                <a:ea typeface="ＭＳ Ｐゴシック"/>
                <a:cs typeface="Calibri Light" panose="020F0302020204030204" pitchFamily="34" charset="0"/>
              </a:rPr>
              <a:t>Department of Health and Wellness (DHW)</a:t>
            </a:r>
            <a:endParaRPr lang="en-US" sz="1400" u="sng" dirty="0">
              <a:latin typeface="Calibri Light" panose="020F0302020204030204" pitchFamily="34" charset="0"/>
              <a:cs typeface="Calibri Light" panose="020F0302020204030204" pitchFamily="34" charset="0"/>
            </a:endParaRPr>
          </a:p>
          <a:p>
            <a:pPr lvl="1" eaLnBrk="1" hangingPunct="1">
              <a:lnSpc>
                <a:spcPct val="85000"/>
              </a:lnSpc>
              <a:spcBef>
                <a:spcPct val="40000"/>
              </a:spcBef>
              <a:buFont typeface="Courier New"/>
              <a:buChar char="o"/>
              <a:defRPr/>
            </a:pPr>
            <a:r>
              <a:rPr lang="en-US" altLang="en-US" sz="1400" dirty="0">
                <a:solidFill>
                  <a:schemeClr val="tx2"/>
                </a:solidFill>
                <a:latin typeface="Calibri Light" panose="020F0302020204030204" pitchFamily="34" charset="0"/>
                <a:ea typeface="ＭＳ Ｐゴシック"/>
                <a:cs typeface="Calibri Light" panose="020F0302020204030204" pitchFamily="34" charset="0"/>
              </a:rPr>
              <a:t>902-424-5818</a:t>
            </a:r>
          </a:p>
          <a:p>
            <a:pPr lvl="1">
              <a:lnSpc>
                <a:spcPct val="85000"/>
              </a:lnSpc>
              <a:spcBef>
                <a:spcPct val="40000"/>
              </a:spcBef>
              <a:buFont typeface="Courier New"/>
              <a:buChar char="o"/>
              <a:defRPr/>
            </a:pPr>
            <a:r>
              <a:rPr lang="en-US" altLang="en-US" sz="1400" dirty="0">
                <a:solidFill>
                  <a:schemeClr val="tx2"/>
                </a:solidFill>
                <a:latin typeface="Calibri Light" panose="020F0302020204030204" pitchFamily="34" charset="0"/>
                <a:ea typeface="ＭＳ Ｐゴシック"/>
                <a:cs typeface="Calibri Light" panose="020F0302020204030204" pitchFamily="34" charset="0"/>
                <a:hlinkClick r:id="rId5">
                  <a:extLst>
                    <a:ext uri="{A12FA001-AC4F-418D-AE19-62706E023703}">
                      <ahyp:hlinkClr xmlns:ahyp="http://schemas.microsoft.com/office/drawing/2018/hyperlinkcolor" val="tx"/>
                    </a:ext>
                  </a:extLst>
                </a:hlinkClick>
              </a:rPr>
              <a:t>physicianagreement@novascotia.ca</a:t>
            </a:r>
            <a:endParaRPr lang="en-US" altLang="en-US" sz="1200" dirty="0">
              <a:solidFill>
                <a:schemeClr val="tx2"/>
              </a:solidFill>
              <a:latin typeface="Calibri Light" panose="020F0302020204030204" pitchFamily="34" charset="0"/>
              <a:ea typeface="ＭＳ Ｐゴシック" panose="020B0600070205080204" pitchFamily="34" charset="-128"/>
              <a:cs typeface="Calibri Light" panose="020F0302020204030204" pitchFamily="34" charset="0"/>
            </a:endParaRPr>
          </a:p>
          <a:p>
            <a:pPr>
              <a:lnSpc>
                <a:spcPct val="85000"/>
              </a:lnSpc>
              <a:spcBef>
                <a:spcPct val="40000"/>
              </a:spcBef>
              <a:buFontTx/>
              <a:buChar char="•"/>
              <a:defRPr/>
            </a:pPr>
            <a:endParaRPr lang="en-US" altLang="en-US" sz="1200" dirty="0">
              <a:solidFill>
                <a:srgbClr val="000000"/>
              </a:solidFill>
              <a:latin typeface="Calibri Light" panose="020F0302020204030204" pitchFamily="34" charset="0"/>
              <a:ea typeface="ＭＳ Ｐゴシック" panose="020B0600070205080204" pitchFamily="34" charset="-128"/>
              <a:cs typeface="Calibri Light" panose="020F0302020204030204" pitchFamily="34" charset="0"/>
            </a:endParaRPr>
          </a:p>
          <a:p>
            <a:pPr>
              <a:lnSpc>
                <a:spcPct val="85000"/>
              </a:lnSpc>
              <a:spcBef>
                <a:spcPct val="40000"/>
              </a:spcBef>
              <a:buFontTx/>
              <a:defRPr/>
            </a:pPr>
            <a:endParaRPr lang="en-US" altLang="en-US" sz="1200" dirty="0">
              <a:latin typeface="Calibri Light" panose="020F0302020204030204" pitchFamily="34" charset="0"/>
              <a:ea typeface="ＭＳ Ｐゴシック"/>
              <a:cs typeface="Calibri Light" panose="020F0302020204030204" pitchFamily="34" charset="0"/>
            </a:endParaRPr>
          </a:p>
          <a:p>
            <a:pPr eaLnBrk="1" hangingPunct="1">
              <a:lnSpc>
                <a:spcPct val="85000"/>
              </a:lnSpc>
              <a:defRPr/>
            </a:pPr>
            <a:r>
              <a:rPr lang="en-US" altLang="en-US" sz="1400" u="sng" dirty="0">
                <a:latin typeface="Calibri Light" panose="020F0302020204030204" pitchFamily="34" charset="0"/>
                <a:ea typeface="ＭＳ Ｐゴシック"/>
                <a:cs typeface="Calibri Light" panose="020F0302020204030204" pitchFamily="34" charset="0"/>
              </a:rPr>
              <a:t>College of Physicians and Surgeons NS (CPSNS)</a:t>
            </a:r>
            <a:endParaRPr lang="en-US" sz="1400" dirty="0">
              <a:latin typeface="Calibri Light" panose="020F0302020204030204" pitchFamily="34" charset="0"/>
              <a:cs typeface="Calibri Light" panose="020F0302020204030204" pitchFamily="34" charset="0"/>
            </a:endParaRPr>
          </a:p>
          <a:p>
            <a:pPr lvl="1">
              <a:lnSpc>
                <a:spcPct val="85000"/>
              </a:lnSpc>
              <a:buFont typeface="Courier New" panose="020B0604020202020204" pitchFamily="34" charset="0"/>
              <a:buChar char="o"/>
              <a:defRPr/>
            </a:pPr>
            <a:r>
              <a:rPr lang="en-US" altLang="en-US" sz="1400" dirty="0">
                <a:solidFill>
                  <a:schemeClr val="tx2"/>
                </a:solidFill>
                <a:latin typeface="Calibri Light" panose="020F0302020204030204" pitchFamily="34" charset="0"/>
                <a:ea typeface="ＭＳ Ｐゴシック"/>
                <a:cs typeface="Calibri Light" panose="020F0302020204030204" pitchFamily="34" charset="0"/>
              </a:rPr>
              <a:t>902-422-5823</a:t>
            </a:r>
          </a:p>
          <a:p>
            <a:pPr lvl="1">
              <a:lnSpc>
                <a:spcPct val="85000"/>
              </a:lnSpc>
              <a:buFont typeface="Courier New" panose="020B0604020202020204" pitchFamily="34" charset="0"/>
              <a:buChar char="o"/>
              <a:defRPr/>
            </a:pPr>
            <a:r>
              <a:rPr lang="en-US" altLang="en-US" sz="1400" dirty="0">
                <a:solidFill>
                  <a:schemeClr val="tx2"/>
                </a:solidFill>
                <a:latin typeface="Calibri Light" panose="020F0302020204030204" pitchFamily="34" charset="0"/>
                <a:ea typeface="ＭＳ Ｐゴシック"/>
                <a:cs typeface="Calibri Light" panose="020F0302020204030204" pitchFamily="34" charset="0"/>
                <a:hlinkClick r:id="rId6">
                  <a:extLst>
                    <a:ext uri="{A12FA001-AC4F-418D-AE19-62706E023703}">
                      <ahyp:hlinkClr xmlns:ahyp="http://schemas.microsoft.com/office/drawing/2018/hyperlinkcolor" val="tx"/>
                    </a:ext>
                  </a:extLst>
                </a:hlinkClick>
              </a:rPr>
              <a:t>Info@cpsns.ns.ca</a:t>
            </a:r>
            <a:endParaRPr lang="en-US" altLang="en-US" sz="1400" dirty="0">
              <a:solidFill>
                <a:schemeClr val="tx2"/>
              </a:solidFill>
              <a:latin typeface="Calibri Light" panose="020F0302020204030204" pitchFamily="34" charset="0"/>
              <a:ea typeface="ＭＳ Ｐゴシック"/>
              <a:cs typeface="Calibri Light" panose="020F0302020204030204" pitchFamily="34" charset="0"/>
            </a:endParaRPr>
          </a:p>
          <a:p>
            <a:pPr lvl="1">
              <a:lnSpc>
                <a:spcPct val="85000"/>
              </a:lnSpc>
              <a:buFont typeface="Courier New" panose="020B0604020202020204" pitchFamily="34" charset="0"/>
              <a:buChar char="o"/>
              <a:defRPr/>
            </a:pPr>
            <a:endParaRPr lang="en-US" altLang="en-US" sz="1400" dirty="0">
              <a:latin typeface="Arial"/>
              <a:ea typeface="ＭＳ Ｐゴシック"/>
              <a:cs typeface="Arial"/>
            </a:endParaRPr>
          </a:p>
          <a:p>
            <a:pPr>
              <a:defRPr/>
            </a:pPr>
            <a:endParaRPr lang="en-CA" dirty="0">
              <a:cs typeface="Calibri"/>
            </a:endParaRPr>
          </a:p>
        </p:txBody>
      </p:sp>
      <p:sp>
        <p:nvSpPr>
          <p:cNvPr id="5" name="Content Placeholder 2">
            <a:extLst>
              <a:ext uri="{FF2B5EF4-FFF2-40B4-BE49-F238E27FC236}">
                <a16:creationId xmlns:a16="http://schemas.microsoft.com/office/drawing/2014/main" id="{6FCCE6EA-66C5-AF61-05D9-F78CC9096E87}"/>
              </a:ext>
            </a:extLst>
          </p:cNvPr>
          <p:cNvSpPr txBox="1">
            <a:spLocks/>
          </p:cNvSpPr>
          <p:nvPr/>
        </p:nvSpPr>
        <p:spPr>
          <a:xfrm>
            <a:off x="6199004" y="1485132"/>
            <a:ext cx="5368600" cy="50077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lnSpc>
                <a:spcPct val="85000"/>
              </a:lnSpc>
              <a:buFont typeface="Arial" panose="020B0604020202020204" pitchFamily="34" charset="0"/>
              <a:buNone/>
              <a:defRPr/>
            </a:pPr>
            <a:endParaRPr lang="en-US" alt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lnSpc>
                <a:spcPct val="85000"/>
              </a:lnSpc>
              <a:spcBef>
                <a:spcPct val="40000"/>
              </a:spcBef>
              <a:buFontTx/>
              <a:buChar char="•"/>
              <a:defRPr/>
            </a:pPr>
            <a:r>
              <a:rPr lang="en-US" altLang="en-US" sz="1400" u="sng" dirty="0">
                <a:solidFill>
                  <a:srgbClr val="000000"/>
                </a:solidFill>
                <a:latin typeface="+mj-lt"/>
                <a:ea typeface="ＭＳ Ｐゴシック"/>
                <a:cs typeface="Arial"/>
              </a:rPr>
              <a:t>Doctors Nova Scotia (DNS)</a:t>
            </a:r>
          </a:p>
          <a:p>
            <a:pPr lvl="1">
              <a:buFont typeface="Courier New" panose="020B0604020202020204" pitchFamily="34" charset="0"/>
              <a:buChar char="o"/>
              <a:defRPr/>
            </a:pPr>
            <a:r>
              <a:rPr lang="en-GB" sz="1400" dirty="0">
                <a:solidFill>
                  <a:schemeClr val="tx2"/>
                </a:solidFill>
                <a:latin typeface="+mj-lt"/>
                <a:cs typeface="Calibri"/>
              </a:rPr>
              <a:t>General Inquiries</a:t>
            </a:r>
          </a:p>
          <a:p>
            <a:pPr marL="457200" lvl="1" indent="0">
              <a:buFont typeface="Arial" panose="020B0604020202020204" pitchFamily="34" charset="0"/>
              <a:buNone/>
              <a:defRPr/>
            </a:pPr>
            <a:r>
              <a:rPr lang="en-GB" sz="1400" dirty="0">
                <a:solidFill>
                  <a:schemeClr val="tx2"/>
                </a:solidFill>
                <a:latin typeface="+mj-lt"/>
                <a:ea typeface="+mn-lt"/>
                <a:cs typeface="+mn-lt"/>
              </a:rPr>
              <a:t>Tel: 902-468-1866</a:t>
            </a:r>
            <a:br>
              <a:rPr lang="en-GB" sz="1400" dirty="0">
                <a:latin typeface="+mj-lt"/>
                <a:ea typeface="+mn-lt"/>
                <a:cs typeface="+mn-lt"/>
              </a:rPr>
            </a:br>
            <a:r>
              <a:rPr lang="en-GB" sz="1400" dirty="0">
                <a:solidFill>
                  <a:schemeClr val="tx2"/>
                </a:solidFill>
                <a:latin typeface="+mj-lt"/>
                <a:ea typeface="+mn-lt"/>
                <a:cs typeface="+mn-lt"/>
              </a:rPr>
              <a:t>Toll free: 1-800-563-3427</a:t>
            </a:r>
            <a:br>
              <a:rPr lang="en-GB" sz="1400" dirty="0">
                <a:latin typeface="+mj-lt"/>
                <a:ea typeface="+mn-lt"/>
                <a:cs typeface="+mn-lt"/>
              </a:rPr>
            </a:br>
            <a:r>
              <a:rPr lang="en-GB" sz="1400" dirty="0">
                <a:solidFill>
                  <a:schemeClr val="tx2"/>
                </a:solidFill>
                <a:latin typeface="+mj-lt"/>
                <a:ea typeface="+mn-lt"/>
                <a:cs typeface="+mn-lt"/>
                <a:hlinkClick r:id="rId7"/>
              </a:rPr>
              <a:t>info@doctorsns.com</a:t>
            </a:r>
            <a:endParaRPr lang="en-GB" sz="1400" dirty="0">
              <a:solidFill>
                <a:schemeClr val="tx2"/>
              </a:solidFill>
              <a:latin typeface="+mj-lt"/>
            </a:endParaRPr>
          </a:p>
          <a:p>
            <a:pPr lvl="1">
              <a:buFont typeface="Courier New" panose="020B0604020202020204" pitchFamily="34" charset="0"/>
              <a:buChar char="o"/>
              <a:defRPr/>
            </a:pPr>
            <a:r>
              <a:rPr lang="en-GB" sz="1400" dirty="0">
                <a:solidFill>
                  <a:schemeClr val="tx2"/>
                </a:solidFill>
                <a:latin typeface="+mj-lt"/>
              </a:rPr>
              <a:t>Jessica Moore, Compensation Manager, </a:t>
            </a:r>
          </a:p>
          <a:p>
            <a:pPr marL="457200" lvl="1" indent="0">
              <a:buFont typeface="Arial" panose="020B0604020202020204" pitchFamily="34" charset="0"/>
              <a:buNone/>
              <a:defRPr/>
            </a:pPr>
            <a:r>
              <a:rPr lang="en-GB" sz="1400" dirty="0">
                <a:solidFill>
                  <a:schemeClr val="tx2"/>
                </a:solidFill>
                <a:latin typeface="+mj-lt"/>
              </a:rPr>
              <a:t>         Physician Agreement and Fee Schedule</a:t>
            </a:r>
            <a:endParaRPr lang="en-GB" sz="1400" dirty="0">
              <a:solidFill>
                <a:schemeClr val="tx2"/>
              </a:solidFill>
              <a:latin typeface="+mj-lt"/>
              <a:cs typeface="Calibri"/>
            </a:endParaRPr>
          </a:p>
          <a:p>
            <a:pPr marL="400050" lvl="1">
              <a:buFont typeface="Arial" panose="020B0604020202020204" pitchFamily="34" charset="0"/>
              <a:buNone/>
              <a:defRPr/>
            </a:pPr>
            <a:r>
              <a:rPr lang="en-GB" sz="1400" dirty="0">
                <a:solidFill>
                  <a:schemeClr val="tx2"/>
                </a:solidFill>
                <a:latin typeface="+mj-lt"/>
              </a:rPr>
              <a:t>                   </a:t>
            </a:r>
            <a:r>
              <a:rPr lang="en-GB" sz="1400" u="sng" dirty="0">
                <a:solidFill>
                  <a:schemeClr val="tx2"/>
                </a:solidFill>
                <a:latin typeface="+mj-lt"/>
                <a:hlinkClick r:id="rId8">
                  <a:extLst>
                    <a:ext uri="{A12FA001-AC4F-418D-AE19-62706E023703}">
                      <ahyp:hlinkClr xmlns:ahyp="http://schemas.microsoft.com/office/drawing/2018/hyperlinkcolor" val="tx"/>
                    </a:ext>
                  </a:extLst>
                </a:hlinkClick>
              </a:rPr>
              <a:t>jessica.moore@doctorsns.com</a:t>
            </a:r>
            <a:endParaRPr lang="en-GB" sz="1400" u="sng" dirty="0">
              <a:solidFill>
                <a:schemeClr val="tx2"/>
              </a:solidFill>
              <a:latin typeface="+mj-lt"/>
              <a:cs typeface="Calibri"/>
            </a:endParaRPr>
          </a:p>
          <a:p>
            <a:pPr marL="0" indent="0">
              <a:buFont typeface="Arial" panose="020B0604020202020204" pitchFamily="34" charset="0"/>
              <a:buNone/>
              <a:defRPr/>
            </a:pPr>
            <a:r>
              <a:rPr lang="en-GB" sz="1400" dirty="0">
                <a:solidFill>
                  <a:schemeClr val="tx2"/>
                </a:solidFill>
                <a:latin typeface="+mj-lt"/>
              </a:rPr>
              <a:t>               </a:t>
            </a:r>
            <a:r>
              <a:rPr lang="en-GB" sz="1400" dirty="0">
                <a:solidFill>
                  <a:schemeClr val="tx2"/>
                </a:solidFill>
                <a:latin typeface="+mj-lt"/>
                <a:ea typeface="+mn-lt"/>
                <a:cs typeface="+mn-lt"/>
              </a:rPr>
              <a:t>       902-225-1533</a:t>
            </a:r>
            <a:endParaRPr lang="en-GB" sz="1400" dirty="0">
              <a:solidFill>
                <a:schemeClr val="tx2"/>
              </a:solidFill>
              <a:latin typeface="+mj-lt"/>
            </a:endParaRPr>
          </a:p>
          <a:p>
            <a:pPr lvl="1">
              <a:buFont typeface="Arial" panose="020B0604020202020204" pitchFamily="34" charset="0"/>
              <a:buNone/>
              <a:defRPr/>
            </a:pPr>
            <a:r>
              <a:rPr lang="en-GB" sz="1400" dirty="0">
                <a:solidFill>
                  <a:schemeClr val="tx2"/>
                </a:solidFill>
                <a:latin typeface="+mj-lt"/>
                <a:ea typeface="+mn-lt"/>
                <a:cs typeface="+mn-lt"/>
              </a:rPr>
              <a:t>         1-800-563-3427</a:t>
            </a:r>
            <a:endParaRPr lang="en-GB" sz="1400" dirty="0">
              <a:solidFill>
                <a:schemeClr val="tx2"/>
              </a:solidFill>
              <a:latin typeface="+mj-lt"/>
              <a:cs typeface="Calibri"/>
            </a:endParaRPr>
          </a:p>
          <a:p>
            <a:pPr lvl="1">
              <a:buFont typeface="Courier New" panose="020B0604020202020204" pitchFamily="34" charset="0"/>
              <a:buChar char="o"/>
              <a:defRPr/>
            </a:pPr>
            <a:r>
              <a:rPr lang="en-GB" sz="1400" dirty="0">
                <a:solidFill>
                  <a:schemeClr val="tx2"/>
                </a:solidFill>
                <a:latin typeface="+mj-lt"/>
              </a:rPr>
              <a:t>Derek Law, Compensation Manager, Fee-for-service</a:t>
            </a:r>
            <a:endParaRPr lang="en-GB" sz="1400" dirty="0">
              <a:solidFill>
                <a:schemeClr val="tx2"/>
              </a:solidFill>
              <a:latin typeface="+mj-lt"/>
              <a:cs typeface="Calibri"/>
            </a:endParaRPr>
          </a:p>
          <a:p>
            <a:pPr marL="400050" lvl="1">
              <a:buFont typeface="Arial" panose="020B0604020202020204" pitchFamily="34" charset="0"/>
              <a:buNone/>
              <a:defRPr/>
            </a:pPr>
            <a:r>
              <a:rPr lang="en-GB" sz="1400" dirty="0">
                <a:solidFill>
                  <a:schemeClr val="tx2"/>
                </a:solidFill>
                <a:latin typeface="+mj-lt"/>
              </a:rPr>
              <a:t>                   </a:t>
            </a:r>
            <a:r>
              <a:rPr lang="en-GB" sz="1400" u="sng" dirty="0">
                <a:solidFill>
                  <a:schemeClr val="tx2"/>
                </a:solidFill>
                <a:latin typeface="+mj-lt"/>
                <a:hlinkClick r:id="rId9">
                  <a:extLst>
                    <a:ext uri="{A12FA001-AC4F-418D-AE19-62706E023703}">
                      <ahyp:hlinkClr xmlns:ahyp="http://schemas.microsoft.com/office/drawing/2018/hyperlinkcolor" val="tx"/>
                    </a:ext>
                  </a:extLst>
                </a:hlinkClick>
              </a:rPr>
              <a:t>derek.law@doctorsns.com</a:t>
            </a:r>
            <a:endParaRPr lang="en-GB" sz="1400" u="sng" dirty="0">
              <a:solidFill>
                <a:schemeClr val="tx2"/>
              </a:solidFill>
              <a:latin typeface="+mj-lt"/>
              <a:cs typeface="Calibri"/>
            </a:endParaRPr>
          </a:p>
          <a:p>
            <a:pPr marL="0" indent="0">
              <a:buFont typeface="Arial" panose="020B0604020202020204" pitchFamily="34" charset="0"/>
              <a:buNone/>
              <a:defRPr/>
            </a:pPr>
            <a:r>
              <a:rPr lang="en-GB" sz="1400" dirty="0">
                <a:solidFill>
                  <a:schemeClr val="tx2"/>
                </a:solidFill>
                <a:latin typeface="+mj-lt"/>
              </a:rPr>
              <a:t>               </a:t>
            </a:r>
            <a:r>
              <a:rPr lang="en-GB" sz="1400" dirty="0">
                <a:solidFill>
                  <a:schemeClr val="tx2"/>
                </a:solidFill>
                <a:latin typeface="+mj-lt"/>
                <a:ea typeface="+mn-lt"/>
                <a:cs typeface="+mn-lt"/>
              </a:rPr>
              <a:t>       902-223-3014</a:t>
            </a:r>
            <a:endParaRPr lang="en-GB" sz="1400" dirty="0">
              <a:solidFill>
                <a:schemeClr val="tx2"/>
              </a:solidFill>
              <a:latin typeface="+mj-lt"/>
            </a:endParaRPr>
          </a:p>
          <a:p>
            <a:pPr lvl="1">
              <a:buFont typeface="Arial" panose="020B0604020202020204" pitchFamily="34" charset="0"/>
              <a:buNone/>
              <a:defRPr/>
            </a:pPr>
            <a:r>
              <a:rPr lang="en-GB" sz="1400" dirty="0">
                <a:solidFill>
                  <a:schemeClr val="tx2"/>
                </a:solidFill>
                <a:latin typeface="+mj-lt"/>
                <a:ea typeface="+mn-lt"/>
                <a:cs typeface="+mn-lt"/>
              </a:rPr>
              <a:t>         1-800-563-3427</a:t>
            </a:r>
            <a:endParaRPr lang="en-GB" sz="1400" dirty="0">
              <a:solidFill>
                <a:schemeClr val="tx2"/>
              </a:solidFill>
              <a:latin typeface="+mj-lt"/>
              <a:cs typeface="Calibri"/>
            </a:endParaRPr>
          </a:p>
          <a:p>
            <a:pPr lvl="1">
              <a:buFont typeface="Courier New" panose="020B0604020202020204" pitchFamily="34" charset="0"/>
              <a:buChar char="o"/>
              <a:defRPr/>
            </a:pPr>
            <a:r>
              <a:rPr lang="en-GB" sz="1400" dirty="0" err="1">
                <a:solidFill>
                  <a:schemeClr val="tx2"/>
                </a:solidFill>
                <a:latin typeface="+mj-lt"/>
              </a:rPr>
              <a:t>Dr.</a:t>
            </a:r>
            <a:r>
              <a:rPr lang="en-GB" sz="1400" dirty="0">
                <a:solidFill>
                  <a:schemeClr val="tx2"/>
                </a:solidFill>
                <a:latin typeface="+mj-lt"/>
              </a:rPr>
              <a:t> Ken Wilson, Medical Consultant</a:t>
            </a:r>
            <a:endParaRPr lang="en-GB" sz="1400" dirty="0">
              <a:solidFill>
                <a:schemeClr val="tx2"/>
              </a:solidFill>
              <a:latin typeface="+mj-lt"/>
              <a:cs typeface="Calibri"/>
            </a:endParaRPr>
          </a:p>
          <a:p>
            <a:pPr marL="400050" lvl="1">
              <a:buFont typeface="Arial" panose="020B0604020202020204" pitchFamily="34" charset="0"/>
              <a:buNone/>
              <a:defRPr/>
            </a:pPr>
            <a:r>
              <a:rPr lang="en-GB" sz="1400" dirty="0">
                <a:solidFill>
                  <a:schemeClr val="tx2"/>
                </a:solidFill>
                <a:latin typeface="+mj-lt"/>
              </a:rPr>
              <a:t>                  </a:t>
            </a:r>
            <a:r>
              <a:rPr lang="en-GB" sz="1400" u="sng" dirty="0">
                <a:solidFill>
                  <a:schemeClr val="tx2"/>
                </a:solidFill>
                <a:latin typeface="+mj-lt"/>
                <a:hlinkClick r:id="rId10">
                  <a:extLst>
                    <a:ext uri="{A12FA001-AC4F-418D-AE19-62706E023703}">
                      <ahyp:hlinkClr xmlns:ahyp="http://schemas.microsoft.com/office/drawing/2018/hyperlinkcolor" val="tx"/>
                    </a:ext>
                  </a:extLst>
                </a:hlinkClick>
              </a:rPr>
              <a:t>ken.wilson@doctorsns.com</a:t>
            </a:r>
            <a:endParaRPr lang="en-GB" sz="1400" u="sng" dirty="0">
              <a:solidFill>
                <a:schemeClr val="tx2"/>
              </a:solidFill>
              <a:latin typeface="+mj-lt"/>
              <a:cs typeface="Calibri"/>
            </a:endParaRPr>
          </a:p>
          <a:p>
            <a:pPr marL="0" indent="0">
              <a:buFont typeface="Arial" panose="020B0604020202020204" pitchFamily="34" charset="0"/>
              <a:buNone/>
              <a:defRPr/>
            </a:pPr>
            <a:r>
              <a:rPr lang="en-GB" sz="1400" dirty="0">
                <a:solidFill>
                  <a:schemeClr val="tx2"/>
                </a:solidFill>
                <a:latin typeface="+mj-lt"/>
              </a:rPr>
              <a:t>               </a:t>
            </a:r>
            <a:r>
              <a:rPr lang="en-GB" sz="1400" dirty="0">
                <a:solidFill>
                  <a:schemeClr val="tx2"/>
                </a:solidFill>
                <a:latin typeface="+mj-lt"/>
                <a:ea typeface="+mn-lt"/>
                <a:cs typeface="+mn-lt"/>
              </a:rPr>
              <a:t>       902-440-3228</a:t>
            </a:r>
            <a:endParaRPr lang="en-US" altLang="en-US" sz="1400" dirty="0">
              <a:solidFill>
                <a:schemeClr val="tx2"/>
              </a:solidFill>
              <a:latin typeface="+mj-lt"/>
              <a:ea typeface="+mn-lt"/>
              <a:cs typeface="+mn-lt"/>
            </a:endParaRPr>
          </a:p>
          <a:p>
            <a:pPr lvl="1">
              <a:buFont typeface="Arial" panose="020B0604020202020204" pitchFamily="34" charset="0"/>
              <a:buNone/>
              <a:defRPr/>
            </a:pPr>
            <a:r>
              <a:rPr lang="en-GB" sz="1400" dirty="0">
                <a:solidFill>
                  <a:schemeClr val="tx2"/>
                </a:solidFill>
                <a:latin typeface="+mj-lt"/>
                <a:ea typeface="+mn-lt"/>
                <a:cs typeface="+mn-lt"/>
              </a:rPr>
              <a:t>         1-800-563-3427</a:t>
            </a:r>
            <a:endParaRPr lang="en-GB" sz="1400" dirty="0">
              <a:latin typeface="+mj-lt"/>
              <a:ea typeface="+mn-lt"/>
              <a:cs typeface="+mn-lt"/>
            </a:endParaRPr>
          </a:p>
          <a:p>
            <a:pPr marL="400050" lvl="1">
              <a:buFont typeface="Arial" panose="020B0604020202020204" pitchFamily="34" charset="0"/>
              <a:buNone/>
              <a:defRPr/>
            </a:pPr>
            <a:endParaRPr lang="en-GB" sz="1200" dirty="0">
              <a:solidFill>
                <a:schemeClr val="tx2"/>
              </a:solidFill>
              <a:latin typeface="Calibri"/>
              <a:ea typeface="ＭＳ Ｐゴシック" panose="020B0600070205080204" pitchFamily="34" charset="-128"/>
              <a:cs typeface="Calibri"/>
            </a:endParaRPr>
          </a:p>
          <a:p>
            <a:pPr lvl="2">
              <a:lnSpc>
                <a:spcPct val="85000"/>
              </a:lnSpc>
              <a:buFontTx/>
              <a:buChar char="•"/>
              <a:defRPr/>
            </a:pPr>
            <a:endParaRPr lang="en-US" altLang="en-US" sz="500" dirty="0">
              <a:solidFill>
                <a:srgbClr val="FF0000"/>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3671553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Questions</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pic>
        <p:nvPicPr>
          <p:cNvPr id="4" name="Content Placeholder 7">
            <a:extLst>
              <a:ext uri="{FF2B5EF4-FFF2-40B4-BE49-F238E27FC236}">
                <a16:creationId xmlns:a16="http://schemas.microsoft.com/office/drawing/2014/main" id="{C64B0835-0E07-14FF-6AF4-DDF63305334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4147" y="1761953"/>
            <a:ext cx="53943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34127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normAutofit/>
          </a:bodyPr>
          <a:lstStyle/>
          <a:p>
            <a:r>
              <a:rPr lang="en-CA" dirty="0"/>
              <a:t>MSI Website            </a:t>
            </a:r>
            <a:r>
              <a:rPr lang="en-CA" sz="1800" dirty="0">
                <a:hlinkClick r:id="rId3"/>
              </a:rPr>
              <a:t>https://msi.medavie.bluecross.ca/</a:t>
            </a:r>
            <a:r>
              <a:rPr lang="en-CA" sz="1800" dirty="0"/>
              <a:t> </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4"/>
          <a:stretch>
            <a:fillRect/>
          </a:stretch>
        </p:blipFill>
        <p:spPr>
          <a:xfrm>
            <a:off x="9628163" y="5795618"/>
            <a:ext cx="2333681" cy="807502"/>
          </a:xfrm>
          <a:prstGeom prst="rect">
            <a:avLst/>
          </a:prstGeom>
        </p:spPr>
      </p:pic>
      <p:pic>
        <p:nvPicPr>
          <p:cNvPr id="6" name="Picture 5">
            <a:extLst>
              <a:ext uri="{FF2B5EF4-FFF2-40B4-BE49-F238E27FC236}">
                <a16:creationId xmlns:a16="http://schemas.microsoft.com/office/drawing/2014/main" id="{7E083CCC-C35C-DB30-502C-7E0B33168A57}"/>
              </a:ext>
            </a:extLst>
          </p:cNvPr>
          <p:cNvPicPr>
            <a:picLocks noChangeAspect="1"/>
          </p:cNvPicPr>
          <p:nvPr/>
        </p:nvPicPr>
        <p:blipFill>
          <a:blip r:embed="rId5"/>
          <a:stretch>
            <a:fillRect/>
          </a:stretch>
        </p:blipFill>
        <p:spPr>
          <a:xfrm>
            <a:off x="838200" y="1783937"/>
            <a:ext cx="8231155" cy="4845350"/>
          </a:xfrm>
          <a:prstGeom prst="rect">
            <a:avLst/>
          </a:prstGeom>
        </p:spPr>
      </p:pic>
    </p:spTree>
    <p:extLst>
      <p:ext uri="{BB962C8B-B14F-4D97-AF65-F5344CB8AC3E}">
        <p14:creationId xmlns:p14="http://schemas.microsoft.com/office/powerpoint/2010/main" val="2622629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Important Documents</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8" name="Rectangle 7">
            <a:extLst>
              <a:ext uri="{FF2B5EF4-FFF2-40B4-BE49-F238E27FC236}">
                <a16:creationId xmlns:a16="http://schemas.microsoft.com/office/drawing/2014/main" id="{56E229CF-7515-46B9-5FE2-8FB86AAE7432}"/>
              </a:ext>
            </a:extLst>
          </p:cNvPr>
          <p:cNvSpPr/>
          <p:nvPr/>
        </p:nvSpPr>
        <p:spPr>
          <a:xfrm>
            <a:off x="724972" y="1935405"/>
            <a:ext cx="2378574" cy="6026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Calibri"/>
              </a:rPr>
              <a:t>Physician's Manual</a:t>
            </a:r>
            <a:endParaRPr lang="en-US" dirty="0" err="1"/>
          </a:p>
        </p:txBody>
      </p:sp>
      <p:sp>
        <p:nvSpPr>
          <p:cNvPr id="9" name="Rectangle 8">
            <a:extLst>
              <a:ext uri="{FF2B5EF4-FFF2-40B4-BE49-F238E27FC236}">
                <a16:creationId xmlns:a16="http://schemas.microsoft.com/office/drawing/2014/main" id="{3A2CB707-2D04-C7FF-D33B-012D05B8635E}"/>
              </a:ext>
            </a:extLst>
          </p:cNvPr>
          <p:cNvSpPr/>
          <p:nvPr/>
        </p:nvSpPr>
        <p:spPr>
          <a:xfrm>
            <a:off x="724972" y="2803094"/>
            <a:ext cx="2378574" cy="612120"/>
          </a:xfrm>
          <a:prstGeom prst="rect">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dirty="0">
                <a:cs typeface="Calibri"/>
              </a:rPr>
              <a:t>Physician's Bulletins</a:t>
            </a:r>
            <a:endParaRPr lang="en-US" dirty="0" err="1"/>
          </a:p>
        </p:txBody>
      </p:sp>
      <p:sp>
        <p:nvSpPr>
          <p:cNvPr id="10" name="Rectangle 9">
            <a:extLst>
              <a:ext uri="{FF2B5EF4-FFF2-40B4-BE49-F238E27FC236}">
                <a16:creationId xmlns:a16="http://schemas.microsoft.com/office/drawing/2014/main" id="{5B5A3D2F-9813-37F1-A332-4E1CA0F78E2E}"/>
              </a:ext>
            </a:extLst>
          </p:cNvPr>
          <p:cNvSpPr/>
          <p:nvPr/>
        </p:nvSpPr>
        <p:spPr>
          <a:xfrm>
            <a:off x="724972" y="3680229"/>
            <a:ext cx="2378574" cy="612120"/>
          </a:xfrm>
          <a:prstGeom prst="rect">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dirty="0">
                <a:cs typeface="Calibri"/>
              </a:rPr>
              <a:t>Interim Fee Guide</a:t>
            </a:r>
            <a:endParaRPr lang="en-US" dirty="0"/>
          </a:p>
        </p:txBody>
      </p:sp>
      <p:sp>
        <p:nvSpPr>
          <p:cNvPr id="12" name="Rectangle 11">
            <a:extLst>
              <a:ext uri="{FF2B5EF4-FFF2-40B4-BE49-F238E27FC236}">
                <a16:creationId xmlns:a16="http://schemas.microsoft.com/office/drawing/2014/main" id="{07512A9F-8ADE-F5C7-8B91-E658E15F1FDD}"/>
              </a:ext>
            </a:extLst>
          </p:cNvPr>
          <p:cNvSpPr/>
          <p:nvPr/>
        </p:nvSpPr>
        <p:spPr>
          <a:xfrm>
            <a:off x="724972" y="5375012"/>
            <a:ext cx="2454144" cy="612120"/>
          </a:xfrm>
          <a:prstGeom prst="rect">
            <a:avLst/>
          </a:prstGeom>
          <a:solidFill>
            <a:srgbClr val="05AD4E"/>
          </a:solidFill>
        </p:spPr>
        <p:style>
          <a:lnRef idx="1">
            <a:schemeClr val="accent3"/>
          </a:lnRef>
          <a:fillRef idx="3">
            <a:schemeClr val="accent3"/>
          </a:fillRef>
          <a:effectRef idx="2">
            <a:schemeClr val="accent3"/>
          </a:effectRef>
          <a:fontRef idx="minor">
            <a:schemeClr val="lt1"/>
          </a:fontRef>
        </p:style>
        <p:txBody>
          <a:bodyPr lIns="91440" tIns="45720" rIns="91440" bIns="45720" rtlCol="0" anchor="ctr"/>
          <a:lstStyle/>
          <a:p>
            <a:pPr algn="ctr"/>
            <a:r>
              <a:rPr lang="en-US" dirty="0">
                <a:cs typeface="Calibri"/>
              </a:rPr>
              <a:t>Nova Scotia Formulary</a:t>
            </a:r>
          </a:p>
          <a:p>
            <a:pPr algn="ctr"/>
            <a:r>
              <a:rPr lang="en-US" sz="1400" dirty="0">
                <a:cs typeface="Calibri"/>
              </a:rPr>
              <a:t>(Pharmacare)</a:t>
            </a:r>
          </a:p>
        </p:txBody>
      </p:sp>
      <p:sp>
        <p:nvSpPr>
          <p:cNvPr id="13" name="TextBox 12">
            <a:extLst>
              <a:ext uri="{FF2B5EF4-FFF2-40B4-BE49-F238E27FC236}">
                <a16:creationId xmlns:a16="http://schemas.microsoft.com/office/drawing/2014/main" id="{F108C031-8FB3-CEDD-91AD-253AD61356A6}"/>
              </a:ext>
            </a:extLst>
          </p:cNvPr>
          <p:cNvSpPr txBox="1"/>
          <p:nvPr/>
        </p:nvSpPr>
        <p:spPr>
          <a:xfrm>
            <a:off x="3359480" y="1762369"/>
            <a:ext cx="6167073" cy="954107"/>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Calibri"/>
                <a:cs typeface="Arial"/>
              </a:rPr>
              <a:t>Preamble – authority for billing</a:t>
            </a:r>
          </a:p>
          <a:p>
            <a:r>
              <a:rPr lang="en-US" sz="1400" dirty="0">
                <a:latin typeface="Calibri"/>
                <a:cs typeface="Arial"/>
              </a:rPr>
              <a:t>Explanatory Codes</a:t>
            </a:r>
            <a:endParaRPr lang="en-US" sz="1400"/>
          </a:p>
          <a:p>
            <a:r>
              <a:rPr lang="en-US" sz="1400" dirty="0">
                <a:latin typeface="Calibri"/>
                <a:cs typeface="Arial"/>
              </a:rPr>
              <a:t>Definitions</a:t>
            </a:r>
          </a:p>
          <a:p>
            <a:r>
              <a:rPr lang="en-US" sz="1400" dirty="0">
                <a:latin typeface="Calibri"/>
                <a:cs typeface="Arial"/>
              </a:rPr>
              <a:t>Schedule of Benefits – Health Service Codes (HSC) </a:t>
            </a:r>
            <a:endParaRPr lang="en-US" sz="1400" dirty="0"/>
          </a:p>
        </p:txBody>
      </p:sp>
      <p:sp>
        <p:nvSpPr>
          <p:cNvPr id="14" name="TextBox 13">
            <a:extLst>
              <a:ext uri="{FF2B5EF4-FFF2-40B4-BE49-F238E27FC236}">
                <a16:creationId xmlns:a16="http://schemas.microsoft.com/office/drawing/2014/main" id="{0B8CBCA4-AE5A-5833-F046-7BCE3B4A933D}"/>
              </a:ext>
            </a:extLst>
          </p:cNvPr>
          <p:cNvSpPr txBox="1"/>
          <p:nvPr/>
        </p:nvSpPr>
        <p:spPr>
          <a:xfrm>
            <a:off x="3358105" y="2874529"/>
            <a:ext cx="6168449" cy="523220"/>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dirty="0">
                <a:latin typeface="Calibri"/>
                <a:cs typeface="Arial"/>
              </a:rPr>
              <a:t>Provides current information for physicians on MSI related matters including new or modified fees, policies and procedures relating to claims for services provided</a:t>
            </a:r>
            <a:endParaRPr lang="en-US" sz="1400" dirty="0"/>
          </a:p>
        </p:txBody>
      </p:sp>
      <p:sp>
        <p:nvSpPr>
          <p:cNvPr id="15" name="TextBox 14">
            <a:extLst>
              <a:ext uri="{FF2B5EF4-FFF2-40B4-BE49-F238E27FC236}">
                <a16:creationId xmlns:a16="http://schemas.microsoft.com/office/drawing/2014/main" id="{B72AAFC1-63FA-BA41-24C6-E7AF195D1E42}"/>
              </a:ext>
            </a:extLst>
          </p:cNvPr>
          <p:cNvSpPr txBox="1"/>
          <p:nvPr/>
        </p:nvSpPr>
        <p:spPr>
          <a:xfrm>
            <a:off x="3379876" y="3544107"/>
            <a:ext cx="6168447" cy="1384995"/>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dirty="0">
                <a:latin typeface="Calibri"/>
                <a:cs typeface="Arial"/>
              </a:rPr>
              <a:t>Provides all current interim fees. Interim fees are established in certain circumstances with approval from the DHW. When a health service code is assigned an interim fee, it is published in the MSI Physician's Bulletin and in the Interim Fee Reference Guide. If an interim fee is made permanent or terminated, it will be removed from the IF guide and update in the Physician's Bulletin and/or Physician's Manual as applicable. </a:t>
            </a:r>
            <a:endParaRPr lang="en-US" sz="1400" dirty="0"/>
          </a:p>
        </p:txBody>
      </p:sp>
      <p:sp>
        <p:nvSpPr>
          <p:cNvPr id="16" name="TextBox 15">
            <a:extLst>
              <a:ext uri="{FF2B5EF4-FFF2-40B4-BE49-F238E27FC236}">
                <a16:creationId xmlns:a16="http://schemas.microsoft.com/office/drawing/2014/main" id="{506CA9FC-E705-9837-6C59-F6C9A24F4F0C}"/>
              </a:ext>
            </a:extLst>
          </p:cNvPr>
          <p:cNvSpPr txBox="1"/>
          <p:nvPr/>
        </p:nvSpPr>
        <p:spPr>
          <a:xfrm>
            <a:off x="3379876" y="5171957"/>
            <a:ext cx="6146675" cy="1169551"/>
          </a:xfrm>
          <a:prstGeom prst="rect">
            <a:avLst/>
          </a:prstGeom>
          <a:noFill/>
          <a:ln>
            <a:solidFill>
              <a:srgbClr val="05AD4E"/>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dirty="0">
                <a:latin typeface="Calibri"/>
                <a:cs typeface="Arial"/>
              </a:rPr>
              <a:t>The Nova Scotia Formulary is updated every month electronically. It can be searched by Drug Name (Brand or Generic) or DIN. The benefit status (plans for which the product is a benefit) is listed by each medication. There is a legend in the front of the Formulary (page iv). It can be found on the DHW website:  </a:t>
            </a:r>
            <a:r>
              <a:rPr lang="en-US" sz="1400" dirty="0">
                <a:latin typeface="Calibri"/>
                <a:cs typeface="Calibri"/>
                <a:hlinkClick r:id="rId4"/>
              </a:rPr>
              <a:t>https://novascotia.ca/dhw/pharmacare/formulary.asp</a:t>
            </a:r>
            <a:endParaRPr lang="en-US" sz="1400" dirty="0"/>
          </a:p>
        </p:txBody>
      </p:sp>
    </p:spTree>
    <p:extLst>
      <p:ext uri="{BB962C8B-B14F-4D97-AF65-F5344CB8AC3E}">
        <p14:creationId xmlns:p14="http://schemas.microsoft.com/office/powerpoint/2010/main" val="3298169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Getting Started</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graphicFrame>
        <p:nvGraphicFramePr>
          <p:cNvPr id="4" name="Diagram 9">
            <a:extLst>
              <a:ext uri="{FF2B5EF4-FFF2-40B4-BE49-F238E27FC236}">
                <a16:creationId xmlns:a16="http://schemas.microsoft.com/office/drawing/2014/main" id="{52CD533A-156E-BC20-5E16-7D1566E8D865}"/>
              </a:ext>
            </a:extLst>
          </p:cNvPr>
          <p:cNvGraphicFramePr/>
          <p:nvPr>
            <p:extLst>
              <p:ext uri="{D42A27DB-BD31-4B8C-83A1-F6EECF244321}">
                <p14:modId xmlns:p14="http://schemas.microsoft.com/office/powerpoint/2010/main" val="2780737510"/>
              </p:ext>
            </p:extLst>
          </p:nvPr>
        </p:nvGraphicFramePr>
        <p:xfrm>
          <a:off x="3597459" y="1726950"/>
          <a:ext cx="4997082" cy="48761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20373">
            <a:extLst>
              <a:ext uri="{FF2B5EF4-FFF2-40B4-BE49-F238E27FC236}">
                <a16:creationId xmlns:a16="http://schemas.microsoft.com/office/drawing/2014/main" id="{411B17C7-3D87-EF37-1FF5-09BB7D0E65D8}"/>
              </a:ext>
            </a:extLst>
          </p:cNvPr>
          <p:cNvGraphicFramePr/>
          <p:nvPr>
            <p:extLst>
              <p:ext uri="{D42A27DB-BD31-4B8C-83A1-F6EECF244321}">
                <p14:modId xmlns:p14="http://schemas.microsoft.com/office/powerpoint/2010/main" val="2722831253"/>
              </p:ext>
            </p:extLst>
          </p:nvPr>
        </p:nvGraphicFramePr>
        <p:xfrm>
          <a:off x="1488320" y="2563334"/>
          <a:ext cx="2805545" cy="260906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TextBox 5">
            <a:extLst>
              <a:ext uri="{FF2B5EF4-FFF2-40B4-BE49-F238E27FC236}">
                <a16:creationId xmlns:a16="http://schemas.microsoft.com/office/drawing/2014/main" id="{31133CE8-BEC2-4719-5882-A10424B5E20C}"/>
              </a:ext>
            </a:extLst>
          </p:cNvPr>
          <p:cNvSpPr txBox="1"/>
          <p:nvPr/>
        </p:nvSpPr>
        <p:spPr>
          <a:xfrm>
            <a:off x="1745356" y="3067646"/>
            <a:ext cx="2116699"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1400" b="1" dirty="0">
                <a:latin typeface="Calibri Light" panose="020F0302020204030204" pitchFamily="34" charset="0"/>
                <a:cs typeface="Calibri Light" panose="020F0302020204030204" pitchFamily="34" charset="0"/>
              </a:rPr>
              <a:t>All service items claimed to MSI are the sole responsibility of the physician rendering the service with respect to appropriate documentation and claim submission.</a:t>
            </a:r>
            <a:endParaRPr lang="en-US" sz="1600" b="1" dirty="0">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CE5A5EA9-FEDE-F522-875C-E22DF96E5E00}"/>
              </a:ext>
            </a:extLst>
          </p:cNvPr>
          <p:cNvSpPr txBox="1"/>
          <p:nvPr/>
        </p:nvSpPr>
        <p:spPr>
          <a:xfrm>
            <a:off x="0" y="6596390"/>
            <a:ext cx="353331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alibri"/>
                <a:cs typeface="Arial"/>
                <a:hlinkClick r:id="rId14"/>
              </a:rPr>
              <a:t>https://msi.medavie.bluecross.ca/physician-registration/</a:t>
            </a:r>
            <a:r>
              <a:rPr lang="en-US" sz="1100" dirty="0">
                <a:latin typeface="Calibri"/>
                <a:cs typeface="Arial"/>
              </a:rPr>
              <a:t> </a:t>
            </a:r>
            <a:endParaRPr lang="en-US" dirty="0"/>
          </a:p>
        </p:txBody>
      </p:sp>
    </p:spTree>
    <p:extLst>
      <p:ext uri="{BB962C8B-B14F-4D97-AF65-F5344CB8AC3E}">
        <p14:creationId xmlns:p14="http://schemas.microsoft.com/office/powerpoint/2010/main" val="879812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2D45-059E-F494-73FF-F58C85FDEBFF}"/>
              </a:ext>
            </a:extLst>
          </p:cNvPr>
          <p:cNvSpPr>
            <a:spLocks noGrp="1"/>
          </p:cNvSpPr>
          <p:nvPr>
            <p:ph type="title"/>
          </p:nvPr>
        </p:nvSpPr>
        <p:spPr>
          <a:solidFill>
            <a:schemeClr val="bg2"/>
          </a:solidFill>
        </p:spPr>
        <p:txBody>
          <a:bodyPr/>
          <a:lstStyle/>
          <a:p>
            <a:r>
              <a:rPr lang="en-CA" dirty="0"/>
              <a:t>Important Terms</a:t>
            </a:r>
          </a:p>
        </p:txBody>
      </p:sp>
      <p:pic>
        <p:nvPicPr>
          <p:cNvPr id="3" name="Picture 2">
            <a:extLst>
              <a:ext uri="{FF2B5EF4-FFF2-40B4-BE49-F238E27FC236}">
                <a16:creationId xmlns:a16="http://schemas.microsoft.com/office/drawing/2014/main" id="{8E70DA04-23DE-7327-1C9B-017A7FA182F3}"/>
              </a:ext>
            </a:extLst>
          </p:cNvPr>
          <p:cNvPicPr>
            <a:picLocks noChangeAspect="1"/>
          </p:cNvPicPr>
          <p:nvPr/>
        </p:nvPicPr>
        <p:blipFill>
          <a:blip r:embed="rId3"/>
          <a:stretch>
            <a:fillRect/>
          </a:stretch>
        </p:blipFill>
        <p:spPr>
          <a:xfrm>
            <a:off x="9628163" y="5795618"/>
            <a:ext cx="2333681" cy="807502"/>
          </a:xfrm>
          <a:prstGeom prst="rect">
            <a:avLst/>
          </a:prstGeom>
        </p:spPr>
      </p:pic>
      <p:sp>
        <p:nvSpPr>
          <p:cNvPr id="4" name="Content Placeholder 2">
            <a:extLst>
              <a:ext uri="{FF2B5EF4-FFF2-40B4-BE49-F238E27FC236}">
                <a16:creationId xmlns:a16="http://schemas.microsoft.com/office/drawing/2014/main" id="{60849CA4-E817-0552-504E-EC82A25BD602}"/>
              </a:ext>
            </a:extLst>
          </p:cNvPr>
          <p:cNvSpPr txBox="1">
            <a:spLocks/>
          </p:cNvSpPr>
          <p:nvPr/>
        </p:nvSpPr>
        <p:spPr>
          <a:xfrm>
            <a:off x="580830" y="1779960"/>
            <a:ext cx="11030340" cy="47129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spcBef>
                <a:spcPts val="0"/>
              </a:spcBef>
            </a:pPr>
            <a:r>
              <a:rPr lang="en-CA" altLang="en-US" sz="1500" b="1" dirty="0">
                <a:latin typeface="Calibri Light" panose="020F0302020204030204" pitchFamily="34" charset="0"/>
                <a:cs typeface="Calibri Light" panose="020F0302020204030204" pitchFamily="34" charset="0"/>
              </a:rPr>
              <a:t>Provider Number</a:t>
            </a:r>
            <a:r>
              <a:rPr lang="en-CA" altLang="en-US" sz="1500" dirty="0">
                <a:latin typeface="Calibri Light" panose="020F0302020204030204" pitchFamily="34" charset="0"/>
                <a:cs typeface="Calibri Light" panose="020F0302020204030204" pitchFamily="34" charset="0"/>
              </a:rPr>
              <a:t>: a six-digit number used to identify a physician. </a:t>
            </a:r>
            <a:endParaRPr lang="en-CA" altLang="en-US" sz="1500" dirty="0">
              <a:latin typeface="Calibri Light" panose="020F0302020204030204" pitchFamily="34" charset="0"/>
              <a:ea typeface="Calibri"/>
              <a:cs typeface="Calibri Light" panose="020F0302020204030204" pitchFamily="34" charset="0"/>
            </a:endParaRPr>
          </a:p>
          <a:p>
            <a:pPr indent="0" algn="just">
              <a:spcBef>
                <a:spcPts val="0"/>
              </a:spcBef>
            </a:pPr>
            <a:endParaRPr lang="en-CA" altLang="en-US" sz="1500" dirty="0">
              <a:latin typeface="Calibri Light" panose="020F0302020204030204" pitchFamily="34" charset="0"/>
              <a:ea typeface="Calibri"/>
              <a:cs typeface="Calibri Light" panose="020F0302020204030204" pitchFamily="34" charset="0"/>
            </a:endParaRPr>
          </a:p>
          <a:p>
            <a:pPr indent="0" algn="just">
              <a:spcBef>
                <a:spcPts val="0"/>
              </a:spcBef>
            </a:pPr>
            <a:r>
              <a:rPr lang="en-CA" altLang="en-US" sz="1500" b="1" dirty="0">
                <a:latin typeface="Calibri Light" panose="020F0302020204030204" pitchFamily="34" charset="0"/>
                <a:cs typeface="Calibri Light" panose="020F0302020204030204" pitchFamily="34" charset="0"/>
              </a:rPr>
              <a:t>Business Arrangement (BA)</a:t>
            </a:r>
            <a:r>
              <a:rPr lang="en-CA" altLang="en-US" sz="1500" dirty="0">
                <a:latin typeface="Calibri Light" panose="020F0302020204030204" pitchFamily="34" charset="0"/>
                <a:cs typeface="Calibri Light" panose="020F0302020204030204" pitchFamily="34" charset="0"/>
              </a:rPr>
              <a:t>: An agreement between a service provider and MSI covering the payment arrangements for health services provided. </a:t>
            </a:r>
            <a:endParaRPr lang="en-CA" altLang="en-US" sz="1500" dirty="0">
              <a:latin typeface="Calibri Light" panose="020F0302020204030204" pitchFamily="34" charset="0"/>
              <a:ea typeface="Calibri"/>
              <a:cs typeface="Calibri Light" panose="020F0302020204030204" pitchFamily="34" charset="0"/>
            </a:endParaRPr>
          </a:p>
          <a:p>
            <a:pPr indent="0" algn="just">
              <a:spcBef>
                <a:spcPts val="0"/>
              </a:spcBef>
              <a:buFont typeface="Arial" panose="020B0604020202020204" pitchFamily="34" charset="0"/>
              <a:buNone/>
            </a:pPr>
            <a:endParaRPr lang="en-CA" altLang="en-US" sz="1500" dirty="0">
              <a:latin typeface="Calibri Light" panose="020F0302020204030204" pitchFamily="34" charset="0"/>
              <a:ea typeface="Calibri"/>
              <a:cs typeface="Calibri Light" panose="020F0302020204030204" pitchFamily="34" charset="0"/>
            </a:endParaRPr>
          </a:p>
          <a:p>
            <a:pPr indent="0" algn="just">
              <a:spcBef>
                <a:spcPts val="0"/>
              </a:spcBef>
            </a:pPr>
            <a:r>
              <a:rPr lang="en-CA" sz="1500" b="1" dirty="0">
                <a:latin typeface="Calibri Light" panose="020F0302020204030204" pitchFamily="34" charset="0"/>
                <a:ea typeface="+mn-lt"/>
                <a:cs typeface="Calibri Light" panose="020F0302020204030204" pitchFamily="34" charset="0"/>
              </a:rPr>
              <a:t>Medical Service Unit (MSU)</a:t>
            </a:r>
            <a:r>
              <a:rPr lang="en-CA" sz="1500" dirty="0">
                <a:latin typeface="Calibri Light" panose="020F0302020204030204" pitchFamily="34" charset="0"/>
                <a:ea typeface="+mn-lt"/>
                <a:cs typeface="Calibri Light" panose="020F0302020204030204" pitchFamily="34" charset="0"/>
              </a:rPr>
              <a:t>: The value used to obtain the actual monetary value of a service. 2025-26 value is $2.90. </a:t>
            </a:r>
            <a:r>
              <a:rPr lang="en-CA" sz="1500" i="1" dirty="0">
                <a:latin typeface="Calibri Light" panose="020F0302020204030204" pitchFamily="34" charset="0"/>
                <a:ea typeface="+mn-lt"/>
                <a:cs typeface="Calibri Light" panose="020F0302020204030204" pitchFamily="34" charset="0"/>
              </a:rPr>
              <a:t>E.g., 13 units x 2.90 MSU = $37.70</a:t>
            </a:r>
            <a:endParaRPr lang="en-CA" altLang="en-US" sz="1500" i="1" dirty="0">
              <a:latin typeface="Calibri Light" panose="020F0302020204030204" pitchFamily="34" charset="0"/>
              <a:ea typeface="Calibri"/>
              <a:cs typeface="Calibri Light" panose="020F0302020204030204" pitchFamily="34" charset="0"/>
            </a:endParaRPr>
          </a:p>
          <a:p>
            <a:pPr indent="0" algn="just">
              <a:spcBef>
                <a:spcPts val="0"/>
              </a:spcBef>
            </a:pPr>
            <a:endParaRPr lang="en-CA" sz="1500" i="1" dirty="0">
              <a:latin typeface="Calibri Light" panose="020F0302020204030204" pitchFamily="34" charset="0"/>
              <a:ea typeface="Calibri"/>
              <a:cs typeface="Calibri Light" panose="020F0302020204030204" pitchFamily="34" charset="0"/>
            </a:endParaRPr>
          </a:p>
          <a:p>
            <a:pPr indent="0" algn="just">
              <a:spcBef>
                <a:spcPts val="0"/>
              </a:spcBef>
            </a:pPr>
            <a:r>
              <a:rPr lang="en-CA" altLang="en-US" sz="1500" b="1" dirty="0">
                <a:latin typeface="Calibri Light" panose="020F0302020204030204" pitchFamily="34" charset="0"/>
                <a:cs typeface="Calibri Light" panose="020F0302020204030204" pitchFamily="34" charset="0"/>
              </a:rPr>
              <a:t>Service Encounter: </a:t>
            </a:r>
            <a:r>
              <a:rPr lang="en-CA" altLang="en-US" sz="1500" dirty="0">
                <a:latin typeface="Calibri Light" panose="020F0302020204030204" pitchFamily="34" charset="0"/>
                <a:cs typeface="Calibri Light" panose="020F0302020204030204" pitchFamily="34" charset="0"/>
              </a:rPr>
              <a:t>Identifies each claim submission. A </a:t>
            </a:r>
            <a:r>
              <a:rPr lang="en-CA" altLang="en-US" sz="1500" i="1" dirty="0">
                <a:latin typeface="Calibri Light" panose="020F0302020204030204" pitchFamily="34" charset="0"/>
                <a:cs typeface="Calibri Light" panose="020F0302020204030204" pitchFamily="34" charset="0"/>
              </a:rPr>
              <a:t>Service Encounter Number </a:t>
            </a:r>
            <a:r>
              <a:rPr lang="en-CA" altLang="en-US" sz="1500" dirty="0">
                <a:latin typeface="Calibri Light" panose="020F0302020204030204" pitchFamily="34" charset="0"/>
                <a:cs typeface="Calibri Light" panose="020F0302020204030204" pitchFamily="34" charset="0"/>
              </a:rPr>
              <a:t>is assigned to each service encounter which distinguishes that encounter from others. </a:t>
            </a:r>
            <a:endParaRPr lang="en-CA" altLang="en-US" sz="1500" dirty="0">
              <a:latin typeface="Calibri Light" panose="020F0302020204030204" pitchFamily="34" charset="0"/>
              <a:ea typeface="Calibri"/>
              <a:cs typeface="Calibri Light" panose="020F0302020204030204" pitchFamily="34" charset="0"/>
            </a:endParaRPr>
          </a:p>
          <a:p>
            <a:pPr indent="0" algn="just">
              <a:spcBef>
                <a:spcPts val="0"/>
              </a:spcBef>
              <a:buFont typeface="Arial" panose="020B0604020202020204" pitchFamily="34" charset="0"/>
              <a:buNone/>
            </a:pPr>
            <a:endParaRPr lang="en-CA" altLang="en-US" sz="1500" dirty="0">
              <a:latin typeface="Calibri Light" panose="020F0302020204030204" pitchFamily="34" charset="0"/>
              <a:ea typeface="Calibri"/>
              <a:cs typeface="Calibri Light" panose="020F0302020204030204" pitchFamily="34" charset="0"/>
            </a:endParaRPr>
          </a:p>
          <a:p>
            <a:pPr indent="0" algn="just">
              <a:spcBef>
                <a:spcPts val="0"/>
              </a:spcBef>
            </a:pPr>
            <a:r>
              <a:rPr lang="en-CA" altLang="en-US" sz="1500" b="1" dirty="0">
                <a:latin typeface="Calibri Light" panose="020F0302020204030204" pitchFamily="34" charset="0"/>
                <a:cs typeface="Calibri Light" panose="020F0302020204030204" pitchFamily="34" charset="0"/>
              </a:rPr>
              <a:t>Facility</a:t>
            </a:r>
            <a:r>
              <a:rPr lang="en-CA" altLang="en-US" sz="1500" dirty="0">
                <a:latin typeface="Calibri Light" panose="020F0302020204030204" pitchFamily="34" charset="0"/>
                <a:cs typeface="Calibri Light" panose="020F0302020204030204" pitchFamily="34" charset="0"/>
              </a:rPr>
              <a:t>: A physical location, e.g., hospital, office etc. All facilities are formally recognized on the MSI register and are assigned a Facility Number used for claim submission.</a:t>
            </a:r>
            <a:endParaRPr lang="en-CA" altLang="en-US" sz="1500" dirty="0">
              <a:latin typeface="Calibri Light" panose="020F0302020204030204" pitchFamily="34" charset="0"/>
              <a:ea typeface="Calibri"/>
              <a:cs typeface="Calibri Light" panose="020F0302020204030204" pitchFamily="34" charset="0"/>
            </a:endParaRPr>
          </a:p>
          <a:p>
            <a:pPr indent="0" algn="just">
              <a:spcBef>
                <a:spcPts val="0"/>
              </a:spcBef>
            </a:pPr>
            <a:endParaRPr lang="en-CA" altLang="en-US" sz="1500" dirty="0">
              <a:latin typeface="Calibri Light" panose="020F0302020204030204" pitchFamily="34" charset="0"/>
              <a:ea typeface="Calibri"/>
              <a:cs typeface="Calibri Light" panose="020F0302020204030204" pitchFamily="34" charset="0"/>
            </a:endParaRPr>
          </a:p>
          <a:p>
            <a:pPr indent="0" algn="just">
              <a:spcBef>
                <a:spcPts val="0"/>
              </a:spcBef>
              <a:spcAft>
                <a:spcPts val="0"/>
              </a:spcAft>
            </a:pPr>
            <a:r>
              <a:rPr lang="en-CA" sz="1500" b="1" dirty="0">
                <a:latin typeface="Calibri Light" panose="020F0302020204030204" pitchFamily="34" charset="0"/>
                <a:ea typeface="+mn-lt"/>
                <a:cs typeface="Calibri Light" panose="020F0302020204030204" pitchFamily="34" charset="0"/>
              </a:rPr>
              <a:t>eLink</a:t>
            </a:r>
            <a:r>
              <a:rPr lang="en-CA" sz="1500" dirty="0">
                <a:latin typeface="Calibri Light" panose="020F0302020204030204" pitchFamily="34" charset="0"/>
                <a:ea typeface="+mn-lt"/>
                <a:cs typeface="Calibri Light" panose="020F0302020204030204" pitchFamily="34" charset="0"/>
              </a:rPr>
              <a:t>: the web application used to download incentive/contract payment statements</a:t>
            </a:r>
            <a:endParaRPr lang="en-US" sz="1500" dirty="0">
              <a:latin typeface="Calibri Light" panose="020F0302020204030204" pitchFamily="34" charset="0"/>
              <a:cs typeface="Calibri Light" panose="020F0302020204030204" pitchFamily="34" charset="0"/>
            </a:endParaRPr>
          </a:p>
          <a:p>
            <a:pPr indent="0" algn="just">
              <a:spcBef>
                <a:spcPts val="1000"/>
              </a:spcBef>
              <a:spcAft>
                <a:spcPts val="0"/>
              </a:spcAft>
            </a:pPr>
            <a:r>
              <a:rPr lang="en-CA" sz="1500" b="1" dirty="0">
                <a:latin typeface="Calibri Light" panose="020F0302020204030204" pitchFamily="34" charset="0"/>
                <a:ea typeface="+mn-lt"/>
                <a:cs typeface="Calibri Light" panose="020F0302020204030204" pitchFamily="34" charset="0"/>
              </a:rPr>
              <a:t>Payment Responsibility: </a:t>
            </a:r>
            <a:r>
              <a:rPr lang="en-CA" sz="1500" dirty="0">
                <a:latin typeface="Calibri Light" panose="020F0302020204030204" pitchFamily="34" charset="0"/>
                <a:ea typeface="+mn-lt"/>
                <a:cs typeface="Calibri Light" panose="020F0302020204030204" pitchFamily="34" charset="0"/>
              </a:rPr>
              <a:t>a mandatory field on a claim that identifies which organization is responsible for payment of the service, i.e., MSI, WCB, etc.</a:t>
            </a:r>
            <a:endParaRPr lang="en-US" sz="1500" dirty="0">
              <a:latin typeface="Calibri Light" panose="020F0302020204030204" pitchFamily="34" charset="0"/>
              <a:ea typeface="Calibri"/>
              <a:cs typeface="Calibri Light" panose="020F0302020204030204" pitchFamily="34" charset="0"/>
            </a:endParaRPr>
          </a:p>
          <a:p>
            <a:pPr indent="0" algn="just">
              <a:spcBef>
                <a:spcPts val="1000"/>
              </a:spcBef>
              <a:spcAft>
                <a:spcPts val="0"/>
              </a:spcAft>
            </a:pPr>
            <a:r>
              <a:rPr lang="en-CA" sz="1500" b="1" dirty="0">
                <a:latin typeface="Calibri Light" panose="020F0302020204030204" pitchFamily="34" charset="0"/>
                <a:ea typeface="+mn-lt"/>
                <a:cs typeface="Calibri Light" panose="020F0302020204030204" pitchFamily="34" charset="0"/>
              </a:rPr>
              <a:t>Multiples</a:t>
            </a:r>
            <a:r>
              <a:rPr lang="en-CA" sz="1500" dirty="0">
                <a:latin typeface="Calibri Light" panose="020F0302020204030204" pitchFamily="34" charset="0"/>
                <a:ea typeface="+mn-lt"/>
                <a:cs typeface="Calibri Light" panose="020F0302020204030204" pitchFamily="34" charset="0"/>
              </a:rPr>
              <a:t>: used to indicate the number of services performed, the length of time etc. </a:t>
            </a:r>
          </a:p>
          <a:p>
            <a:pPr indent="0" algn="just">
              <a:spcBef>
                <a:spcPts val="1000"/>
              </a:spcBef>
              <a:spcAft>
                <a:spcPts val="0"/>
              </a:spcAft>
            </a:pPr>
            <a:r>
              <a:rPr lang="en-CA" sz="1500" b="1" dirty="0">
                <a:latin typeface="Calibri Light" panose="020F0302020204030204" pitchFamily="34" charset="0"/>
                <a:ea typeface="+mn-lt"/>
                <a:cs typeface="Calibri Light" panose="020F0302020204030204" pitchFamily="34" charset="0"/>
              </a:rPr>
              <a:t>Add-on</a:t>
            </a:r>
            <a:r>
              <a:rPr lang="en-CA" sz="1500" dirty="0">
                <a:latin typeface="Calibri Light" panose="020F0302020204030204" pitchFamily="34" charset="0"/>
                <a:ea typeface="+mn-lt"/>
                <a:cs typeface="Calibri Light" panose="020F0302020204030204" pitchFamily="34" charset="0"/>
              </a:rPr>
              <a:t>: a procedure that is always performed in association with another procedure and never by itself.</a:t>
            </a:r>
            <a:endParaRPr lang="en-CA" sz="1500" dirty="0">
              <a:latin typeface="Calibri Light" panose="020F0302020204030204" pitchFamily="34" charset="0"/>
              <a:ea typeface="Calibri"/>
              <a:cs typeface="Calibri Light" panose="020F0302020204030204" pitchFamily="34" charset="0"/>
            </a:endParaRPr>
          </a:p>
          <a:p>
            <a:pPr indent="0" algn="just">
              <a:spcBef>
                <a:spcPts val="1000"/>
              </a:spcBef>
              <a:spcAft>
                <a:spcPts val="0"/>
              </a:spcAft>
            </a:pPr>
            <a:r>
              <a:rPr lang="en-CA" sz="1500" b="1" dirty="0">
                <a:latin typeface="Calibri Light" panose="020F0302020204030204" pitchFamily="34" charset="0"/>
                <a:cs typeface="Calibri Light" panose="020F0302020204030204" pitchFamily="34" charset="0"/>
              </a:rPr>
              <a:t>Premium</a:t>
            </a:r>
            <a:r>
              <a:rPr lang="en-CA" sz="1500" dirty="0">
                <a:latin typeface="Calibri Light" panose="020F0302020204030204" pitchFamily="34" charset="0"/>
                <a:cs typeface="Calibri Light" panose="020F0302020204030204" pitchFamily="34" charset="0"/>
              </a:rPr>
              <a:t>: Premium fees are additional amounts paid above normal/customary rates on eligible services. </a:t>
            </a:r>
            <a:endParaRPr lang="en-CA" sz="1500" dirty="0">
              <a:latin typeface="Calibri Light" panose="020F0302020204030204" pitchFamily="34" charset="0"/>
              <a:ea typeface="Calibri"/>
              <a:cs typeface="Calibri Light" panose="020F0302020204030204" pitchFamily="34" charset="0"/>
            </a:endParaRPr>
          </a:p>
          <a:p>
            <a:pPr indent="0" algn="just">
              <a:spcBef>
                <a:spcPts val="0"/>
              </a:spcBef>
              <a:buFont typeface="Arial" panose="020B0604020202020204" pitchFamily="34" charset="0"/>
              <a:buNone/>
            </a:pPr>
            <a:endParaRPr lang="en-CA" altLang="en-US" sz="1600" dirty="0">
              <a:ea typeface="Calibri"/>
              <a:cs typeface="Calibri"/>
            </a:endParaRPr>
          </a:p>
        </p:txBody>
      </p:sp>
    </p:spTree>
    <p:extLst>
      <p:ext uri="{BB962C8B-B14F-4D97-AF65-F5344CB8AC3E}">
        <p14:creationId xmlns:p14="http://schemas.microsoft.com/office/powerpoint/2010/main" val="2436826496"/>
      </p:ext>
    </p:extLst>
  </p:cSld>
  <p:clrMapOvr>
    <a:masterClrMapping/>
  </p:clrMapOvr>
</p:sld>
</file>

<file path=ppt/theme/theme1.xml><?xml version="1.0" encoding="utf-8"?>
<a:theme xmlns:a="http://schemas.openxmlformats.org/drawingml/2006/main" name="Office Theme">
  <a:themeElements>
    <a:clrScheme name="MSI Brand Colors">
      <a:dk1>
        <a:sysClr val="windowText" lastClr="000000"/>
      </a:dk1>
      <a:lt1>
        <a:sysClr val="window" lastClr="FFFFFF"/>
      </a:lt1>
      <a:dk2>
        <a:srgbClr val="005587"/>
      </a:dk2>
      <a:lt2>
        <a:srgbClr val="B9D9EB"/>
      </a:lt2>
      <a:accent1>
        <a:srgbClr val="005EB8"/>
      </a:accent1>
      <a:accent2>
        <a:srgbClr val="009FDF"/>
      </a:accent2>
      <a:accent3>
        <a:srgbClr val="00778B"/>
      </a:accent3>
      <a:accent4>
        <a:srgbClr val="63B1BC"/>
      </a:accent4>
      <a:accent5>
        <a:srgbClr val="4BACC6"/>
      </a:accent5>
      <a:accent6>
        <a:srgbClr val="8DB9CA"/>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987295b5-64b2-4fb2-bf6a-59af5f1c4a57}" enabled="0" method="" siteId="{987295b5-64b2-4fb2-bf6a-59af5f1c4a57}" removed="1"/>
</clbl:labelList>
</file>

<file path=docProps/app.xml><?xml version="1.0" encoding="utf-8"?>
<Properties xmlns="http://schemas.openxmlformats.org/officeDocument/2006/extended-properties" xmlns:vt="http://schemas.openxmlformats.org/officeDocument/2006/docPropsVTypes">
  <TotalTime>444</TotalTime>
  <Words>10865</Words>
  <Application>Microsoft Office PowerPoint</Application>
  <PresentationFormat>Widescreen</PresentationFormat>
  <Paragraphs>885</Paragraphs>
  <Slides>66</Slides>
  <Notes>66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66</vt:i4>
      </vt:variant>
    </vt:vector>
  </HeadingPairs>
  <TitlesOfParts>
    <vt:vector size="76" baseType="lpstr">
      <vt:lpstr>Arial</vt:lpstr>
      <vt:lpstr>Arial,Sans-Serif</vt:lpstr>
      <vt:lpstr>Calibri</vt:lpstr>
      <vt:lpstr>Calibri Light</vt:lpstr>
      <vt:lpstr>Courier New</vt:lpstr>
      <vt:lpstr>Courier New,monospace</vt:lpstr>
      <vt:lpstr>SymbolMT</vt:lpstr>
      <vt:lpstr>Wingdings</vt:lpstr>
      <vt:lpstr>Wingdings,Sans-Serif</vt:lpstr>
      <vt:lpstr>Office Theme</vt:lpstr>
      <vt:lpstr>Medical Services Insurance Billing Information Session Welcome Collaborative</vt:lpstr>
      <vt:lpstr>Learning Objectives</vt:lpstr>
      <vt:lpstr>Declaration of Conflict</vt:lpstr>
      <vt:lpstr>Relationships</vt:lpstr>
      <vt:lpstr>Overview of MSI</vt:lpstr>
      <vt:lpstr>Billing Fundamentals</vt:lpstr>
      <vt:lpstr>Important Documents</vt:lpstr>
      <vt:lpstr>Getting Started</vt:lpstr>
      <vt:lpstr>Important Terms</vt:lpstr>
      <vt:lpstr>Business Arrangements (BAs)</vt:lpstr>
      <vt:lpstr>Timing of Claims Submissions</vt:lpstr>
      <vt:lpstr>Importance of Billing Correctly</vt:lpstr>
      <vt:lpstr>Basics of Billing</vt:lpstr>
      <vt:lpstr>Documentation</vt:lpstr>
      <vt:lpstr>Uninsured Services</vt:lpstr>
      <vt:lpstr>Services Provided by other Health Care Professionals</vt:lpstr>
      <vt:lpstr>Same Day, Same Patient, Same Physician</vt:lpstr>
      <vt:lpstr>Questions</vt:lpstr>
      <vt:lpstr>Family Physician Specific Billing</vt:lpstr>
      <vt:lpstr>LFM Hourly Billing Codes</vt:lpstr>
      <vt:lpstr>03.03 Limited Visit</vt:lpstr>
      <vt:lpstr>ME=CARE  Enhanced Office Visits</vt:lpstr>
      <vt:lpstr>Prolonged Office Visits</vt:lpstr>
      <vt:lpstr>NPIV1       New Patient Intake Visit</vt:lpstr>
      <vt:lpstr>TI=GPEW  Enhanced Hours</vt:lpstr>
      <vt:lpstr>03.03B  Complex Care Visit</vt:lpstr>
      <vt:lpstr>03.04  Comprehensive Visit</vt:lpstr>
      <vt:lpstr>Questions</vt:lpstr>
      <vt:lpstr>03.08     Family Physician Consultation</vt:lpstr>
      <vt:lpstr>13.59L   Immunizations</vt:lpstr>
      <vt:lpstr>13.59     Injections</vt:lpstr>
      <vt:lpstr>TPR1   Telephone Prescription Renewal</vt:lpstr>
      <vt:lpstr>AHCP1   Allied Health Care Provider to Physician</vt:lpstr>
      <vt:lpstr>08.49A   Counselling</vt:lpstr>
      <vt:lpstr>08.49C   Lifestyle Counselling </vt:lpstr>
      <vt:lpstr>08.49B   Psychotherapy</vt:lpstr>
      <vt:lpstr>Compare and Contrast Counselling</vt:lpstr>
      <vt:lpstr>Home Visits</vt:lpstr>
      <vt:lpstr>Questions</vt:lpstr>
      <vt:lpstr>Maternity &amp; Well Baby Care</vt:lpstr>
      <vt:lpstr>03.04 RO=ANTL   Complete Pregnancy Exam</vt:lpstr>
      <vt:lpstr>03.03 RO=ANTL   Routine Pre-Natal Visit</vt:lpstr>
      <vt:lpstr>81.8    Intrauterine Contraceptive Device Insertion</vt:lpstr>
      <vt:lpstr>03.03 RO=WBCR   Well Baby Visit</vt:lpstr>
      <vt:lpstr>Nursing Home &amp; Hospital Care</vt:lpstr>
      <vt:lpstr>Long Term Care Facilities</vt:lpstr>
      <vt:lpstr>03.03  Prolonged Nursing Home Visit</vt:lpstr>
      <vt:lpstr>ENH1    Medication Review</vt:lpstr>
      <vt:lpstr>03.03 RO=NHCR  Nursing Home Chart Review</vt:lpstr>
      <vt:lpstr>NHTA1 Nursing home telephone patient assessment with                   regulated nursing professional</vt:lpstr>
      <vt:lpstr>03.03D   Case Management Conference Fee</vt:lpstr>
      <vt:lpstr>03.03   Hospital Inpatient Visits</vt:lpstr>
      <vt:lpstr>03.02A   Discharge Fee</vt:lpstr>
      <vt:lpstr>US=UNOF, US=UIOH  Urgent Fees</vt:lpstr>
      <vt:lpstr>RO=DETE   Detention Time</vt:lpstr>
      <vt:lpstr>Questions</vt:lpstr>
      <vt:lpstr>Physician Agreement Incentive Programs</vt:lpstr>
      <vt:lpstr>CDM1   Chronic Disease Management</vt:lpstr>
      <vt:lpstr>CDM1   Chronic Disease Management (continued)</vt:lpstr>
      <vt:lpstr>CGA1   Clinical Geriatric Assessment</vt:lpstr>
      <vt:lpstr>Common Billing Errors</vt:lpstr>
      <vt:lpstr>Take Home Messages</vt:lpstr>
      <vt:lpstr>Physician Agreement Incentive Programs</vt:lpstr>
      <vt:lpstr>Contacts</vt:lpstr>
      <vt:lpstr>Questions</vt:lpstr>
      <vt:lpstr>MSI Website            https://msi.medavie.bluecross.ca/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Services Insurance Billing Information Session Welcome Collaborative</dc:title>
  <dc:creator>Kelly, Jessica</dc:creator>
  <cp:lastModifiedBy>Kelly, Jessica</cp:lastModifiedBy>
  <cp:revision>55</cp:revision>
  <dcterms:created xsi:type="dcterms:W3CDTF">2024-11-06T13:58:26Z</dcterms:created>
  <dcterms:modified xsi:type="dcterms:W3CDTF">2026-01-27T13:57:51Z</dcterms:modified>
</cp:coreProperties>
</file>